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Trebuchet MS" panose="020B0603020202020204" pitchFamily="34" charset="0"/>
      <p:regular r:id="rId56"/>
      <p:bold r:id="rId57"/>
      <p:italic r:id="rId58"/>
      <p:boldItalic r:id="rId59"/>
    </p:embeddedFont>
    <p:embeddedFont>
      <p:font typeface="Wingdings 3" panose="05040102010807070707" pitchFamily="18" charset="2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+oQBl8GOAEyqyTxVGBK+bvZDx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B6C4F8-19AE-46B2-9214-5A409E98ACF4}">
  <a:tblStyle styleId="{4BB6C4F8-19AE-46B2-9214-5A409E98ACF4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4E7"/>
          </a:solidFill>
        </a:fill>
      </a:tcStyle>
    </a:wholeTbl>
    <a:band1H>
      <a:tcTxStyle/>
      <a:tcStyle>
        <a:tcBdr/>
        <a:fill>
          <a:solidFill>
            <a:srgbClr val="DBE9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E9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390a9197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9390a9197a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9390a9197a_2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390a9197a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19390a9197a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390a9197a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9390a9197a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390a9197a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9390a9197a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390a9197a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9390a9197a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390a9197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19390a9197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390a9197a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9390a9197a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390a9197a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9390a9197a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390a9197a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9390a9197a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9390a9197a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9390a9197a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390a9197a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9390a9197a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9390a9197a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9390a9197a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390a9197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9390a9197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9390a9197a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9390a9197a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390a9197a_2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19390a9197a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390a7965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390a7965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390a919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390a919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390a9197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390a9197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9390a9197a_2_1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9390a9197a_2_1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9390a9197a_2_1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9390a9197a_2_177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19390a9197a_2_177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19390a9197a_2_17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9390a9197a_2_1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390a9197a_2_18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19390a9197a_2_183"/>
          <p:cNvSpPr txBox="1">
            <a:spLocks noGrp="1"/>
          </p:cNvSpPr>
          <p:nvPr>
            <p:ph type="body" idx="1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19390a9197a_2_18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9390a9197a_2_18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19390a9197a_2_18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1">
  <p:cSld name="Placeholder 0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390a9197a_2_18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5779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Placeholder 0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390a9197a_2_19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404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390a9197a_2_193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19390a9197a_2_19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19390a9197a_2_1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9390a9197a_2_19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9390a9197a_2_19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390a9197a_2_19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9390a9197a_2_199"/>
          <p:cNvSpPr txBox="1">
            <a:spLocks noGrp="1"/>
          </p:cNvSpPr>
          <p:nvPr>
            <p:ph type="body" idx="1"/>
          </p:nvPr>
        </p:nvSpPr>
        <p:spPr>
          <a:xfrm>
            <a:off x="677333" y="1299883"/>
            <a:ext cx="9219600" cy="4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AutoNum type="arabicPeriod"/>
              <a:defRPr sz="11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AutoNum type="alphaLcPeriod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AutoNum type="romanLcPeriod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AutoNum type="alphaLcPeriod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AutoNum type="romanLcPeriod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AutoNum type="alphaLcPeriod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9" name="Google Shape;69;g19390a9197a_2_19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19390a9197a_2_19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9390a9197a_2_19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9">
  <p:cSld name="Placeholder 2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390a9197a_2_39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76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960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9390a9197a_2_14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g19390a9197a_2_1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74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180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6170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7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91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9257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0065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376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9075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22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9390a9197a_2_1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9390a9197a_2_1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19390a9197a_2_1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35869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6414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19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6428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390a9197a_2_193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19390a9197a_2_19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19390a9197a_2_1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9390a9197a_2_19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9390a9197a_2_19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10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9390a9197a_2_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9390a9197a_2_1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g19390a9197a_2_15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g19390a9197a_2_1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9390a9197a_2_1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9390a9197a_2_1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9390a9197a_2_16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g19390a9197a_2_16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9390a9197a_2_1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9390a9197a_2_16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g19390a9197a_2_1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9390a9197a_2_16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19390a9197a_2_16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g19390a9197a_2_16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g19390a9197a_2_16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19390a9197a_2_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9390a9197a_2_17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19390a9197a_2_17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9390a9197a_2_1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19390a9197a_2_1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19390a9197a_2_1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Image_Classificati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390a9197a_2_35"/>
          <p:cNvSpPr txBox="1"/>
          <p:nvPr/>
        </p:nvSpPr>
        <p:spPr>
          <a:xfrm>
            <a:off x="323250" y="1341325"/>
            <a:ext cx="5251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Upaya Peningkatan Produksi Beras melalui Identifikasi Penyakit Padi untuk Menjaga Indeks Ketahanan Pangan Indonesia</a:t>
            </a:r>
            <a:endParaRPr sz="2800"/>
          </a:p>
        </p:txBody>
      </p:sp>
      <p:sp>
        <p:nvSpPr>
          <p:cNvPr id="80" name="Google Shape;80;g19390a9197a_2_35"/>
          <p:cNvSpPr txBox="1"/>
          <p:nvPr/>
        </p:nvSpPr>
        <p:spPr>
          <a:xfrm>
            <a:off x="323262" y="4248244"/>
            <a:ext cx="512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464BE"/>
                </a:solidFill>
                <a:latin typeface="Open Sans"/>
                <a:ea typeface="Open Sans"/>
                <a:cs typeface="Open Sans"/>
                <a:sym typeface="Open Sans"/>
              </a:rPr>
              <a:t>RusselbinMitchel</a:t>
            </a:r>
            <a:endParaRPr sz="2000" b="1">
              <a:solidFill>
                <a:srgbClr val="5464B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Pendahuluan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idx="1"/>
          </p:nvPr>
        </p:nvSpPr>
        <p:spPr>
          <a:xfrm>
            <a:off x="677324" y="1299875"/>
            <a:ext cx="8745809" cy="4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aspek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penting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menjaga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indeks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ketahanan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Indonesia.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stabil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aspek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penting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ketahanan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Salah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penyebab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menurunkan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kuantitas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tanaman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menyerang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daun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332"/>
              <a:buNone/>
            </a:pPr>
            <a:endParaRPr lang="en-US" sz="158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Serangan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OPT Utama pada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tanaman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2020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sebesar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411,874 ha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puso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gagal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berjumlah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7474 ha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perkiraan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total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gagal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akibat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serangan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OPT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74,202,795 ton.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Prediksi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preskripsi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penurunan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akibat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serangan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tanaman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meningkatkan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kemungkinan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klasifikasi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tepat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mampu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disikapi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tepat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menghindari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puso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kegagalan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332"/>
              <a:buNone/>
            </a:pPr>
            <a:endParaRPr lang="en-US" sz="158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Oleh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pada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dikembangkan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 machine learning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kemampuan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identifikasi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prediksi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dan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klasifikasi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(prescriptive)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transfer learning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pretrained model DenseNet121. Dataset training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dataset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healthy, brown spot,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hispa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dan leaf blast.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tambahan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layers neural networks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bersifat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Fully Connected Layer yang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terdiri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8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58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Dense Layer dan Dropout Layer.</a:t>
            </a:r>
            <a:endParaRPr sz="158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Latar Belakang</a:t>
            </a:r>
            <a:endParaRPr>
              <a:solidFill>
                <a:srgbClr val="5464BE"/>
              </a:solidFill>
            </a:endParaRPr>
          </a:p>
        </p:txBody>
      </p:sp>
      <p:pic>
        <p:nvPicPr>
          <p:cNvPr id="145" name="Google Shape;145;p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1851613"/>
            <a:ext cx="3486468" cy="1743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4401671" y="1778000"/>
            <a:ext cx="48723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Indonesia </a:t>
            </a:r>
            <a:r>
              <a:rPr lang="en-US" sz="1600" dirty="0" err="1">
                <a:solidFill>
                  <a:schemeClr val="dk1"/>
                </a:solidFill>
              </a:rPr>
              <a:t>merupakan</a:t>
            </a:r>
            <a:r>
              <a:rPr lang="en-US" sz="1600" dirty="0">
                <a:solidFill>
                  <a:schemeClr val="dk1"/>
                </a:solidFill>
              </a:rPr>
              <a:t> salah </a:t>
            </a:r>
            <a:r>
              <a:rPr lang="en-US" sz="1600" dirty="0" err="1">
                <a:solidFill>
                  <a:schemeClr val="dk1"/>
                </a:solidFill>
              </a:rPr>
              <a:t>satu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penghasil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terbesar</a:t>
            </a:r>
            <a:r>
              <a:rPr lang="en-US" sz="1600" dirty="0">
                <a:solidFill>
                  <a:schemeClr val="dk1"/>
                </a:solidFill>
              </a:rPr>
              <a:t> di dunia </a:t>
            </a:r>
            <a:r>
              <a:rPr lang="en-US" sz="1600" dirty="0" err="1">
                <a:solidFill>
                  <a:schemeClr val="dk1"/>
                </a:solidFill>
              </a:rPr>
              <a:t>dimana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penduduknya</a:t>
            </a:r>
            <a:r>
              <a:rPr lang="en-US" sz="1600" dirty="0">
                <a:solidFill>
                  <a:schemeClr val="dk1"/>
                </a:solidFill>
              </a:rPr>
              <a:t> juga </a:t>
            </a:r>
            <a:r>
              <a:rPr lang="en-US" sz="1600" dirty="0" err="1">
                <a:solidFill>
                  <a:schemeClr val="dk1"/>
                </a:solidFill>
              </a:rPr>
              <a:t>menjadikan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sebagai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makanan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pokoknya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251" y="4138706"/>
            <a:ext cx="3188633" cy="21257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4401670" y="2848620"/>
            <a:ext cx="48723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Pada </a:t>
            </a:r>
            <a:r>
              <a:rPr lang="en-US" sz="1600" dirty="0" err="1">
                <a:solidFill>
                  <a:schemeClr val="dk1"/>
                </a:solidFill>
              </a:rPr>
              <a:t>tahun</a:t>
            </a:r>
            <a:r>
              <a:rPr lang="en-US" sz="1600" dirty="0">
                <a:solidFill>
                  <a:schemeClr val="dk1"/>
                </a:solidFill>
              </a:rPr>
              <a:t> 2014, Indonesia </a:t>
            </a:r>
            <a:r>
              <a:rPr lang="en-US" sz="1600" dirty="0" err="1">
                <a:solidFill>
                  <a:schemeClr val="dk1"/>
                </a:solidFill>
              </a:rPr>
              <a:t>menjadi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produsen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terbesar</a:t>
            </a:r>
            <a:r>
              <a:rPr lang="en-US" sz="1600" dirty="0">
                <a:solidFill>
                  <a:schemeClr val="dk1"/>
                </a:solidFill>
              </a:rPr>
              <a:t> dunia </a:t>
            </a:r>
            <a:r>
              <a:rPr lang="en-US" sz="1600" dirty="0" err="1">
                <a:solidFill>
                  <a:schemeClr val="dk1"/>
                </a:solidFill>
              </a:rPr>
              <a:t>setelah</a:t>
            </a:r>
            <a:r>
              <a:rPr lang="en-US" sz="1600" dirty="0">
                <a:solidFill>
                  <a:schemeClr val="dk1"/>
                </a:solidFill>
              </a:rPr>
              <a:t> China dan India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Namun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dalam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beberapa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tahun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terakhir</a:t>
            </a:r>
            <a:r>
              <a:rPr lang="en-US" sz="1600" dirty="0">
                <a:solidFill>
                  <a:schemeClr val="dk1"/>
                </a:solidFill>
              </a:rPr>
              <a:t>, Indonesia </a:t>
            </a:r>
            <a:r>
              <a:rPr lang="en-US" sz="1600" dirty="0" err="1">
                <a:solidFill>
                  <a:schemeClr val="dk1"/>
                </a:solidFill>
              </a:rPr>
              <a:t>harus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mengimpor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sekitar</a:t>
            </a:r>
            <a:r>
              <a:rPr lang="en-US" sz="1600" dirty="0">
                <a:solidFill>
                  <a:schemeClr val="dk1"/>
                </a:solidFill>
              </a:rPr>
              <a:t> 3 </a:t>
            </a:r>
            <a:r>
              <a:rPr lang="en-US" sz="1600" dirty="0" err="1">
                <a:solidFill>
                  <a:schemeClr val="dk1"/>
                </a:solidFill>
              </a:rPr>
              <a:t>juta</a:t>
            </a:r>
            <a:r>
              <a:rPr lang="en-US" sz="1600" dirty="0">
                <a:solidFill>
                  <a:schemeClr val="dk1"/>
                </a:solidFill>
              </a:rPr>
              <a:t> ton </a:t>
            </a:r>
            <a:r>
              <a:rPr lang="en-US" sz="1600" dirty="0" err="1">
                <a:solidFill>
                  <a:schemeClr val="dk1"/>
                </a:solidFill>
              </a:rPr>
              <a:t>beras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setiap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tahun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terutama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Thailand dan Vietnam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Produksi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beras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tidak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seimbang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menimbulkan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masalah</a:t>
            </a:r>
            <a:r>
              <a:rPr lang="en-US" sz="1600" dirty="0">
                <a:solidFill>
                  <a:schemeClr val="dk1"/>
                </a:solidFill>
              </a:rPr>
              <a:t> lain yang </a:t>
            </a:r>
            <a:r>
              <a:rPr lang="en-US" sz="1600" dirty="0" err="1">
                <a:solidFill>
                  <a:schemeClr val="dk1"/>
                </a:solidFill>
              </a:rPr>
              <a:t>lebih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serius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bahkan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mempengaruhi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keadaan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perekonomian</a:t>
            </a:r>
            <a:r>
              <a:rPr lang="en-US" sz="1600" dirty="0">
                <a:solidFill>
                  <a:schemeClr val="dk1"/>
                </a:solidFill>
              </a:rPr>
              <a:t> negara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Latar Belakang</a:t>
            </a:r>
            <a:endParaRPr>
              <a:solidFill>
                <a:srgbClr val="5464BE"/>
              </a:solidFill>
            </a:endParaRPr>
          </a:p>
        </p:txBody>
      </p:sp>
      <p:pic>
        <p:nvPicPr>
          <p:cNvPr id="156" name="Google Shape;156;p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77192" y="1528224"/>
            <a:ext cx="4101884" cy="232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856648" y="4208611"/>
            <a:ext cx="830660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Salah </a:t>
            </a:r>
            <a:r>
              <a:rPr lang="en-US" sz="1600" dirty="0" err="1">
                <a:solidFill>
                  <a:schemeClr val="dk1"/>
                </a:solidFill>
              </a:rPr>
              <a:t>satu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penyebab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menurunkan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kualitas</a:t>
            </a:r>
            <a:r>
              <a:rPr lang="en-US" sz="1600" dirty="0">
                <a:solidFill>
                  <a:schemeClr val="dk1"/>
                </a:solidFill>
              </a:rPr>
              <a:t> dan </a:t>
            </a:r>
            <a:r>
              <a:rPr lang="en-US" sz="1600" dirty="0" err="1">
                <a:solidFill>
                  <a:schemeClr val="dk1"/>
                </a:solidFill>
              </a:rPr>
              <a:t>kuantitas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produk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pertanian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yaitu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tanaman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menyerang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Diperkirakan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sekitar</a:t>
            </a:r>
            <a:r>
              <a:rPr lang="en-US" sz="1600" dirty="0">
                <a:solidFill>
                  <a:schemeClr val="dk1"/>
                </a:solidFill>
              </a:rPr>
              <a:t> 200.000 </a:t>
            </a:r>
            <a:r>
              <a:rPr lang="en-US" sz="1600" dirty="0" err="1">
                <a:solidFill>
                  <a:schemeClr val="dk1"/>
                </a:solidFill>
              </a:rPr>
              <a:t>hingga</a:t>
            </a:r>
            <a:r>
              <a:rPr lang="en-US" sz="1600" dirty="0">
                <a:solidFill>
                  <a:schemeClr val="dk1"/>
                </a:solidFill>
              </a:rPr>
              <a:t> 300.000 ton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diserang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hama</a:t>
            </a:r>
            <a:r>
              <a:rPr lang="en-US" sz="1600" dirty="0">
                <a:solidFill>
                  <a:schemeClr val="dk1"/>
                </a:solidFill>
              </a:rPr>
              <a:t> di Indonesia </a:t>
            </a:r>
            <a:r>
              <a:rPr lang="en-US" sz="1600" dirty="0" err="1">
                <a:solidFill>
                  <a:schemeClr val="dk1"/>
                </a:solidFill>
              </a:rPr>
              <a:t>setiap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tahunnya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sp>
        <p:nvSpPr>
          <p:cNvPr id="155" name="Google Shape;155;p7"/>
          <p:cNvSpPr txBox="1"/>
          <p:nvPr/>
        </p:nvSpPr>
        <p:spPr>
          <a:xfrm>
            <a:off x="856649" y="5769277"/>
            <a:ext cx="830660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dikenali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perubahan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fisik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permukaan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Latar Belakang</a:t>
            </a:r>
            <a:endParaRPr>
              <a:solidFill>
                <a:srgbClr val="5464BE"/>
              </a:solidFill>
            </a:endParaRPr>
          </a:p>
        </p:txBody>
      </p:sp>
      <p:pic>
        <p:nvPicPr>
          <p:cNvPr id="163" name="Google Shape;163;p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6251" y="1849666"/>
            <a:ext cx="3188633" cy="173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7016450" y="3358089"/>
            <a:ext cx="281349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Secara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umum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ada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empat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jenis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ditemukan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permukaan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1764970" y="3588921"/>
            <a:ext cx="13111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Penyakit Blast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924" y="3968419"/>
            <a:ext cx="3117283" cy="207818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1766239" y="6051135"/>
            <a:ext cx="16161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Penggerek Batang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142" y="1952799"/>
            <a:ext cx="2308334" cy="153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9030" y="4171197"/>
            <a:ext cx="2482557" cy="15128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4657775" y="3588921"/>
            <a:ext cx="18850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Penyakit Hawar Daun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4871198" y="5684005"/>
            <a:ext cx="16161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Penyakit</a:t>
            </a:r>
            <a:r>
              <a:rPr lang="en-US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Tungro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Latar Belakang</a:t>
            </a:r>
            <a:endParaRPr>
              <a:solidFill>
                <a:srgbClr val="5464BE"/>
              </a:solidFill>
            </a:endParaRPr>
          </a:p>
        </p:txBody>
      </p:sp>
      <p:pic>
        <p:nvPicPr>
          <p:cNvPr id="176" name="Google Shape;176;p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2218317"/>
            <a:ext cx="3188633" cy="173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856" y="3316902"/>
            <a:ext cx="2482558" cy="165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6322" y="2418683"/>
            <a:ext cx="2308334" cy="153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22568" y="3539117"/>
            <a:ext cx="1767743" cy="107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/>
        </p:nvSpPr>
        <p:spPr>
          <a:xfrm>
            <a:off x="5488881" y="2218317"/>
            <a:ext cx="42108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berbeda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memerlukan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perawatan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berbeda</a:t>
            </a:r>
            <a:r>
              <a:rPr lang="en-US" sz="1600" dirty="0">
                <a:solidFill>
                  <a:schemeClr val="dk1"/>
                </a:solidFill>
              </a:rPr>
              <a:t>. Jika </a:t>
            </a:r>
            <a:r>
              <a:rPr lang="en-US" sz="1600" dirty="0" err="1">
                <a:solidFill>
                  <a:schemeClr val="dk1"/>
                </a:solidFill>
              </a:rPr>
              <a:t>terlambat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terdeteksi</a:t>
            </a:r>
            <a:r>
              <a:rPr lang="en-US" sz="1600" dirty="0">
                <a:solidFill>
                  <a:schemeClr val="dk1"/>
                </a:solidFill>
              </a:rPr>
              <a:t> dan </a:t>
            </a:r>
            <a:r>
              <a:rPr lang="en-US" sz="1600" dirty="0" err="1">
                <a:solidFill>
                  <a:schemeClr val="dk1"/>
                </a:solidFill>
              </a:rPr>
              <a:t>tidak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dikelola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dengan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baik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kerugian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terjadi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berupa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gagal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panen</a:t>
            </a:r>
            <a:r>
              <a:rPr lang="en-US" sz="1600" dirty="0">
                <a:solidFill>
                  <a:schemeClr val="dk1"/>
                </a:solidFill>
              </a:rPr>
              <a:t> dan </a:t>
            </a:r>
            <a:r>
              <a:rPr lang="en-US" sz="1600" dirty="0" err="1">
                <a:solidFill>
                  <a:schemeClr val="dk1"/>
                </a:solidFill>
              </a:rPr>
              <a:t>berkurangnya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hasil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panen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itu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sendiri</a:t>
            </a:r>
            <a:r>
              <a:rPr lang="en-US" sz="1600" dirty="0">
                <a:solidFill>
                  <a:schemeClr val="dk1"/>
                </a:solidFill>
              </a:rPr>
              <a:t>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mengatasi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hal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tersebut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perlu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dikembangkan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aplikasi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memungkinkan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mereka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menggunakan</a:t>
            </a:r>
            <a:r>
              <a:rPr lang="en-US" sz="1600" dirty="0">
                <a:solidFill>
                  <a:schemeClr val="dk1"/>
                </a:solidFill>
              </a:rPr>
              <a:t> computer vision </a:t>
            </a: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deteksi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dini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berbagai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jenis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menyerang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186" name="Google Shape;186;p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indeks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ketahanan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 err="1">
                <a:solidFill>
                  <a:srgbClr val="000000"/>
                </a:solidFill>
              </a:rPr>
              <a:t>luas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lahan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endParaRPr sz="18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 err="1">
                <a:solidFill>
                  <a:srgbClr val="000000"/>
                </a:solidFill>
              </a:rPr>
              <a:t>tingkat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produksi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endParaRPr sz="18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 err="1">
                <a:solidFill>
                  <a:srgbClr val="000000"/>
                </a:solidFill>
              </a:rPr>
              <a:t>tingkat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import</a:t>
            </a:r>
            <a:r>
              <a:rPr lang="en-US" sz="1800" dirty="0">
                <a:solidFill>
                  <a:srgbClr val="000000"/>
                </a:solidFill>
              </a:rPr>
              <a:t>, dan </a:t>
            </a:r>
            <a:endParaRPr sz="18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 err="1">
                <a:solidFill>
                  <a:srgbClr val="000000"/>
                </a:solidFill>
              </a:rPr>
              <a:t>tingkat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konsumsi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penduduk</a:t>
            </a:r>
            <a:r>
              <a:rPr lang="en-US" sz="1800" dirty="0">
                <a:solidFill>
                  <a:srgbClr val="000000"/>
                </a:solidFill>
              </a:rPr>
              <a:t> per </a:t>
            </a:r>
            <a:r>
              <a:rPr lang="en-US" sz="1800" dirty="0" err="1">
                <a:solidFill>
                  <a:srgbClr val="000000"/>
                </a:solidFill>
              </a:rPr>
              <a:t>kapita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endParaRPr sz="18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latih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test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mengenali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tanaman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Global Food Score Index (GFSI)</a:t>
            </a: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idx="1"/>
          </p:nvPr>
        </p:nvSpPr>
        <p:spPr>
          <a:xfrm>
            <a:off x="3756212" y="2160590"/>
            <a:ext cx="5517790" cy="31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24612" algn="l" rtl="0">
              <a:spcBef>
                <a:spcPts val="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GFSI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ukuran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ketahanan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negara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rentang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(0-100)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24612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16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diukur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68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ukuran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pendorong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kualitatif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kuantitatif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ketahanan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terkelompok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empat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pilar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utama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67461" algn="l" rtl="0">
              <a:spcBef>
                <a:spcPts val="1000"/>
              </a:spcBef>
              <a:spcAft>
                <a:spcPts val="0"/>
              </a:spcAft>
              <a:buSzPct val="67368"/>
              <a:buAutoNum type="alphaLcPeriod"/>
            </a:pPr>
            <a:r>
              <a:rPr lang="en-US" dirty="0" err="1">
                <a:solidFill>
                  <a:srgbClr val="000000"/>
                </a:solidFill>
              </a:rPr>
              <a:t>keterjangkauan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dirty="0"/>
          </a:p>
          <a:p>
            <a:pPr marL="742950" lvl="1" indent="-267461" algn="l" rtl="0">
              <a:spcBef>
                <a:spcPts val="1000"/>
              </a:spcBef>
              <a:spcAft>
                <a:spcPts val="0"/>
              </a:spcAft>
              <a:buSzPct val="67368"/>
              <a:buAutoNum type="alphaLcPeriod"/>
            </a:pPr>
            <a:r>
              <a:rPr lang="en-US" dirty="0" err="1">
                <a:solidFill>
                  <a:srgbClr val="000000"/>
                </a:solidFill>
              </a:rPr>
              <a:t>ketersediaan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dirty="0"/>
          </a:p>
          <a:p>
            <a:pPr marL="742950" lvl="1" indent="-267461" algn="l" rtl="0">
              <a:spcBef>
                <a:spcPts val="1000"/>
              </a:spcBef>
              <a:spcAft>
                <a:spcPts val="0"/>
              </a:spcAft>
              <a:buSzPct val="67368"/>
              <a:buAutoNum type="alphaLcPeriod"/>
            </a:pPr>
            <a:r>
              <a:rPr lang="en-US" dirty="0" err="1">
                <a:solidFill>
                  <a:srgbClr val="000000"/>
                </a:solidFill>
              </a:rPr>
              <a:t>kualitas</a:t>
            </a:r>
            <a:r>
              <a:rPr lang="en-US" dirty="0">
                <a:solidFill>
                  <a:srgbClr val="000000"/>
                </a:solidFill>
              </a:rPr>
              <a:t> dan </a:t>
            </a:r>
            <a:endParaRPr dirty="0"/>
          </a:p>
          <a:p>
            <a:pPr marL="742950" lvl="1" indent="-267461" algn="l" rtl="0">
              <a:spcBef>
                <a:spcPts val="1000"/>
              </a:spcBef>
              <a:spcAft>
                <a:spcPts val="0"/>
              </a:spcAft>
              <a:buSzPct val="67368"/>
              <a:buAutoNum type="alphaLcPeriod"/>
            </a:pPr>
            <a:r>
              <a:rPr lang="en-US" dirty="0" err="1">
                <a:solidFill>
                  <a:srgbClr val="000000"/>
                </a:solidFill>
              </a:rPr>
              <a:t>keamanan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serta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keberlanjutan</a:t>
            </a:r>
            <a:r>
              <a:rPr lang="en-US" dirty="0">
                <a:solidFill>
                  <a:srgbClr val="000000"/>
                </a:solidFill>
              </a:rPr>
              <a:t> dan </a:t>
            </a:r>
            <a:r>
              <a:rPr lang="en-US" dirty="0" err="1">
                <a:solidFill>
                  <a:srgbClr val="000000"/>
                </a:solidFill>
              </a:rPr>
              <a:t>adaptasi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pangan</a:t>
            </a: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93" name="Google Shape;193;p11"/>
          <p:cNvGraphicFramePr/>
          <p:nvPr/>
        </p:nvGraphicFramePr>
        <p:xfrm>
          <a:off x="677334" y="2160589"/>
          <a:ext cx="2962350" cy="233067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48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Tahun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Global Food Security Index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63.6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61.5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61.6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59.8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rebuchet MS"/>
                        <a:buNone/>
                      </a:pPr>
                      <a:r>
                        <a:rPr lang="en-US" sz="1400" u="none" strike="noStrike" cap="none"/>
                        <a:t>60.2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" name="Google Shape;194;p11"/>
          <p:cNvSpPr txBox="1"/>
          <p:nvPr/>
        </p:nvSpPr>
        <p:spPr>
          <a:xfrm>
            <a:off x="3756212" y="5298142"/>
            <a:ext cx="5517790" cy="110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Char char="►"/>
            </a:pPr>
            <a:r>
              <a:rPr lang="en-US" sz="1600" dirty="0">
                <a:solidFill>
                  <a:srgbClr val="000000"/>
                </a:solidFill>
              </a:rPr>
              <a:t>Pada </a:t>
            </a:r>
            <a:r>
              <a:rPr lang="en-US" sz="1600" dirty="0" err="1">
                <a:solidFill>
                  <a:srgbClr val="000000"/>
                </a:solidFill>
              </a:rPr>
              <a:t>penelitian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ini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digunakan</a:t>
            </a:r>
            <a:r>
              <a:rPr lang="en-US" sz="1600" dirty="0">
                <a:solidFill>
                  <a:srgbClr val="000000"/>
                </a:solidFill>
              </a:rPr>
              <a:t> score GFSI Indonesia pada </a:t>
            </a:r>
            <a:r>
              <a:rPr lang="en-US" sz="1600" dirty="0" err="1">
                <a:solidFill>
                  <a:srgbClr val="000000"/>
                </a:solidFill>
              </a:rPr>
              <a:t>rentang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tahun</a:t>
            </a:r>
            <a:r>
              <a:rPr lang="en-US" sz="1600" dirty="0">
                <a:solidFill>
                  <a:srgbClr val="000000"/>
                </a:solidFill>
              </a:rPr>
              <a:t> 2018-2022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dianalisa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pengaruh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beberapa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faktor-faktor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pertanian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terhadap</a:t>
            </a:r>
            <a:r>
              <a:rPr lang="en-US" sz="1600" dirty="0">
                <a:solidFill>
                  <a:srgbClr val="000000"/>
                </a:solidFill>
              </a:rPr>
              <a:t> GFSI.</a:t>
            </a: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Luas Lahan Panen Padi</a:t>
            </a: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200" name="Google Shape;200;p12"/>
          <p:cNvSpPr txBox="1">
            <a:spLocks noGrp="1"/>
          </p:cNvSpPr>
          <p:nvPr>
            <p:ph idx="1"/>
          </p:nvPr>
        </p:nvSpPr>
        <p:spPr>
          <a:xfrm>
            <a:off x="3756212" y="2160590"/>
            <a:ext cx="5517790" cy="31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80"/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luas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lahan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nasional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(ha) pada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rentang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2018-2022.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Luas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lahan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dianalisa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pengaruhnya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GFSI.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1" name="Google Shape;201;p12"/>
          <p:cNvGraphicFramePr/>
          <p:nvPr/>
        </p:nvGraphicFramePr>
        <p:xfrm>
          <a:off x="677334" y="2160589"/>
          <a:ext cx="2962350" cy="233067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1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Tahun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Luas Panen (ha)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11377934.44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10677887.15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10657274.96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10411801.22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10606513.22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Produksi Beras</a:t>
            </a: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207" name="Google Shape;207;p13"/>
          <p:cNvSpPr txBox="1">
            <a:spLocks noGrp="1"/>
          </p:cNvSpPr>
          <p:nvPr>
            <p:ph idx="1"/>
          </p:nvPr>
        </p:nvSpPr>
        <p:spPr>
          <a:xfrm>
            <a:off x="3756195" y="2160600"/>
            <a:ext cx="574394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produksi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nasional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satuan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(ton) pada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rentang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2018-2022. 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9250" algn="l" rtl="0">
              <a:spcBef>
                <a:spcPts val="1000"/>
              </a:spcBef>
              <a:spcAft>
                <a:spcPts val="0"/>
              </a:spcAft>
              <a:buSzPts val="1380"/>
              <a:buAutoNum type="arabicPeriod"/>
            </a:pP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produksi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dianalisa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pengaruhnya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GFSI.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" name="Google Shape;208;p13"/>
          <p:cNvGraphicFramePr/>
          <p:nvPr/>
        </p:nvGraphicFramePr>
        <p:xfrm>
          <a:off x="677334" y="2160589"/>
          <a:ext cx="2962350" cy="233067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1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Tahun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Produksi (ton)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59200533.72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54604033.34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54649202.24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54415294.22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55670219.00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Import Beras</a:t>
            </a: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214" name="Google Shape;214;p14"/>
          <p:cNvSpPr txBox="1">
            <a:spLocks noGrp="1"/>
          </p:cNvSpPr>
          <p:nvPr>
            <p:ph idx="1"/>
          </p:nvPr>
        </p:nvSpPr>
        <p:spPr>
          <a:xfrm>
            <a:off x="3756212" y="2160590"/>
            <a:ext cx="5517790" cy="31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708" algn="l" rtl="0">
              <a:spcBef>
                <a:spcPts val="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import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nasional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berbagai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negara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(ton) pada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rentang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2018-2022.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30708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dianalisa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pengaruhnya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GFSI.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30708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Nilai import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2022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diprediksi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seluruh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pangan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index GFSI Indonesia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multivariable linear regression,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prediksi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import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2022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998648.6 Ton.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5" name="Google Shape;215;p14"/>
          <p:cNvGraphicFramePr/>
          <p:nvPr/>
        </p:nvGraphicFramePr>
        <p:xfrm>
          <a:off x="677334" y="2160589"/>
          <a:ext cx="2962350" cy="233067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1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Tahun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Import Beras (Ton)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2253824.4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444508.8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356286.2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407741.4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6" name="Google Shape;216;p14"/>
          <p:cNvSpPr txBox="1"/>
          <p:nvPr/>
        </p:nvSpPr>
        <p:spPr>
          <a:xfrm>
            <a:off x="2259107" y="4183543"/>
            <a:ext cx="9124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998648.6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2508780" y="4183543"/>
            <a:ext cx="2792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en-US" sz="3240">
                <a:solidFill>
                  <a:srgbClr val="5464BE"/>
                </a:solidFill>
              </a:rPr>
              <a:t>Analisa Kebutuhan Data - Tingkat Konsumsi/Kapita/Tahun</a:t>
            </a:r>
            <a:br>
              <a:rPr lang="en-US" sz="3240">
                <a:solidFill>
                  <a:srgbClr val="5464BE"/>
                </a:solidFill>
              </a:rPr>
            </a:br>
            <a:br>
              <a:rPr lang="en-US" sz="3240">
                <a:solidFill>
                  <a:srgbClr val="5464BE"/>
                </a:solidFill>
              </a:rPr>
            </a:br>
            <a:br>
              <a:rPr lang="en-US" sz="1620">
                <a:solidFill>
                  <a:srgbClr val="5464BE"/>
                </a:solidFill>
              </a:rPr>
            </a:br>
            <a:br>
              <a:rPr lang="en-US" sz="3240">
                <a:solidFill>
                  <a:srgbClr val="5464BE"/>
                </a:solidFill>
              </a:rPr>
            </a:br>
            <a:endParaRPr sz="3240">
              <a:solidFill>
                <a:srgbClr val="5464BE"/>
              </a:solidFill>
            </a:endParaRPr>
          </a:p>
        </p:txBody>
      </p:sp>
      <p:sp>
        <p:nvSpPr>
          <p:cNvPr id="223" name="Google Shape;223;p15"/>
          <p:cNvSpPr txBox="1">
            <a:spLocks noGrp="1"/>
          </p:cNvSpPr>
          <p:nvPr>
            <p:ph idx="1"/>
          </p:nvPr>
        </p:nvSpPr>
        <p:spPr>
          <a:xfrm>
            <a:off x="4292866" y="2160590"/>
            <a:ext cx="4981135" cy="31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1280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konsumsi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kapita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(kg) pada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rentang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2018-2022.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spcBef>
                <a:spcPts val="1000"/>
              </a:spcBef>
              <a:spcAft>
                <a:spcPts val="0"/>
              </a:spcAft>
              <a:buSzPts val="1280"/>
              <a:buAutoNum type="arabicPeriod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beras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dianalisa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pengaruhnya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GFSI.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15"/>
          <p:cNvGraphicFramePr/>
          <p:nvPr>
            <p:extLst>
              <p:ext uri="{D42A27DB-BD31-4B8C-83A1-F6EECF244321}">
                <p14:modId xmlns:p14="http://schemas.microsoft.com/office/powerpoint/2010/main" val="3877619051"/>
              </p:ext>
            </p:extLst>
          </p:nvPr>
        </p:nvGraphicFramePr>
        <p:xfrm>
          <a:off x="677334" y="2160589"/>
          <a:ext cx="3471154" cy="233067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31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Tahun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Konsumsi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Beras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/</a:t>
                      </a: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Kapita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/</a:t>
                      </a: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Tahun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(kg)</a:t>
                      </a:r>
                      <a:endParaRPr dirty="0"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94.47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2019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94.02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100.9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93.65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92.93</a:t>
                      </a:r>
                      <a:endParaRPr dirty="0"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Image Dataset dari Penyakit Tanaman Padi</a:t>
            </a:r>
            <a:br>
              <a:rPr lang="en-US">
                <a:solidFill>
                  <a:srgbClr val="5464BE"/>
                </a:solidFill>
              </a:rPr>
            </a:br>
            <a:br>
              <a:rPr lang="en-US">
                <a:solidFill>
                  <a:srgbClr val="5464BE"/>
                </a:solidFill>
              </a:rPr>
            </a:br>
            <a:br>
              <a:rPr lang="en-US">
                <a:solidFill>
                  <a:srgbClr val="5464BE"/>
                </a:solidFill>
              </a:rPr>
            </a:br>
            <a:br>
              <a:rPr lang="en-US" sz="1800">
                <a:solidFill>
                  <a:srgbClr val="5464BE"/>
                </a:solidFill>
              </a:rPr>
            </a:b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230" name="Google Shape;230;p16"/>
          <p:cNvSpPr txBox="1">
            <a:spLocks noGrp="1"/>
          </p:cNvSpPr>
          <p:nvPr>
            <p:ph idx="1"/>
          </p:nvPr>
        </p:nvSpPr>
        <p:spPr>
          <a:xfrm>
            <a:off x="677334" y="1995998"/>
            <a:ext cx="8896434" cy="313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AutoNum type="arabicPeriod"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[https://www.kaggle.com/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s/jonathanrjpereira/rice-disease]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rabicPeriod"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daun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berbeda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/>
              <a:t>Brown Spot, </a:t>
            </a:r>
            <a:endParaRPr sz="1800" dirty="0"/>
          </a:p>
          <a:p>
            <a:pPr marL="742950" lvl="1" indent="-2857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/>
              <a:t>Healthy, </a:t>
            </a:r>
            <a:endParaRPr sz="1800" dirty="0"/>
          </a:p>
          <a:p>
            <a:pPr marL="742950" lvl="1" indent="-2857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 err="1"/>
              <a:t>Hispa</a:t>
            </a:r>
            <a:r>
              <a:rPr lang="en-US" sz="1800" dirty="0"/>
              <a:t>, dan </a:t>
            </a:r>
            <a:endParaRPr sz="1800" dirty="0"/>
          </a:p>
          <a:p>
            <a:pPr marL="742950" lvl="1" indent="-2857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80"/>
              <a:buAutoNum type="alphaLcPeriod"/>
            </a:pPr>
            <a:r>
              <a:rPr lang="en-US" sz="1800" dirty="0"/>
              <a:t>Leaf Blast</a:t>
            </a:r>
            <a:endParaRPr sz="1800" dirty="0"/>
          </a:p>
        </p:txBody>
      </p:sp>
      <p:sp>
        <p:nvSpPr>
          <p:cNvPr id="231" name="Google Shape;231;p16"/>
          <p:cNvSpPr txBox="1"/>
          <p:nvPr/>
        </p:nvSpPr>
        <p:spPr>
          <a:xfrm>
            <a:off x="677334" y="5687568"/>
            <a:ext cx="6098370" cy="46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</a:rPr>
              <a:t>Setiap Kelas memiliki 523 total gambar</a:t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232" name="Google Shape;23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1053" y="2550016"/>
            <a:ext cx="1555408" cy="155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2013" y="3793296"/>
            <a:ext cx="2174448" cy="217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8381" y="1995998"/>
            <a:ext cx="1696985" cy="16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5886" y="3327719"/>
            <a:ext cx="1696987" cy="169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Analisa Kebutuhan Data - Image Dataset dari Penyakit Tanaman Padi</a:t>
            </a:r>
            <a:br>
              <a:rPr lang="en-US">
                <a:solidFill>
                  <a:srgbClr val="5464BE"/>
                </a:solidFill>
              </a:rPr>
            </a:br>
            <a:br>
              <a:rPr lang="en-US">
                <a:solidFill>
                  <a:srgbClr val="5464BE"/>
                </a:solidFill>
              </a:rPr>
            </a:br>
            <a:br>
              <a:rPr lang="en-US">
                <a:solidFill>
                  <a:srgbClr val="5464BE"/>
                </a:solidFill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>
                <a:solidFill>
                  <a:srgbClr val="5464BE"/>
                </a:solidFill>
              </a:rPr>
            </a:br>
            <a:endParaRPr>
              <a:solidFill>
                <a:srgbClr val="5464BE"/>
              </a:solidFill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1385532" y="4176212"/>
            <a:ext cx="915958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Healthy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685" y="1941387"/>
            <a:ext cx="2295197" cy="229519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901" y="2001765"/>
            <a:ext cx="2174447" cy="217444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44" name="Google Shape;24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7579" y="2001764"/>
            <a:ext cx="2174447" cy="217444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45" name="Google Shape;245;p17"/>
          <p:cNvSpPr txBox="1"/>
          <p:nvPr/>
        </p:nvSpPr>
        <p:spPr>
          <a:xfrm>
            <a:off x="4101097" y="4176212"/>
            <a:ext cx="915958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Hispa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6434945" y="4076093"/>
            <a:ext cx="1382560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 Spot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9186676" y="4176212"/>
            <a:ext cx="1382560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Leaf Blast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4809" y="2117568"/>
            <a:ext cx="1942833" cy="194283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Case Understanding </a:t>
            </a:r>
            <a:br>
              <a:rPr lang="en-US" sz="3200"/>
            </a:br>
            <a:r>
              <a:rPr lang="en-US" sz="2200"/>
              <a:t>GFSI &amp; GFSI Indonesia</a:t>
            </a:r>
            <a:br>
              <a:rPr lang="en-US" sz="3200"/>
            </a:br>
            <a:endParaRPr sz="3200"/>
          </a:p>
        </p:txBody>
      </p:sp>
      <p:pic>
        <p:nvPicPr>
          <p:cNvPr id="254" name="Google Shape;254;p1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7429" y="1930400"/>
            <a:ext cx="2070569" cy="38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 txBox="1"/>
          <p:nvPr/>
        </p:nvSpPr>
        <p:spPr>
          <a:xfrm>
            <a:off x="3214838" y="2160600"/>
            <a:ext cx="6362299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Char char="►"/>
            </a:pPr>
            <a:r>
              <a:rPr lang="en-US" sz="1700" dirty="0" err="1">
                <a:solidFill>
                  <a:schemeClr val="dk1"/>
                </a:solidFill>
              </a:rPr>
              <a:t>Kondisi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pangan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cukup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baik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jumlah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maupun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mutunya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aman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beragam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bergizi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merata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sehingga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masyarakatnya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dapat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hidup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sehat</a:t>
            </a:r>
            <a:r>
              <a:rPr lang="en-US" sz="1700" dirty="0">
                <a:solidFill>
                  <a:schemeClr val="dk1"/>
                </a:solidFill>
              </a:rPr>
              <a:t> dan </a:t>
            </a:r>
            <a:r>
              <a:rPr lang="en-US" sz="1700" dirty="0" err="1">
                <a:solidFill>
                  <a:schemeClr val="dk1"/>
                </a:solidFill>
              </a:rPr>
              <a:t>secara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aktif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dapat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produktif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dalam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kehidupannya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merupakan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cerminan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ketahanan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pangan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bagi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suatu</a:t>
            </a:r>
            <a:r>
              <a:rPr lang="en-US" sz="1700" dirty="0">
                <a:solidFill>
                  <a:schemeClr val="dk1"/>
                </a:solidFill>
              </a:rPr>
              <a:t> negara.</a:t>
            </a:r>
            <a:endParaRPr sz="1500" dirty="0">
              <a:solidFill>
                <a:schemeClr val="dk1"/>
              </a:solidFill>
            </a:endParaRPr>
          </a:p>
          <a:p>
            <a:pPr marL="342900" marR="0" lvl="0" indent="-3492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80"/>
              <a:buChar char="►"/>
            </a:pPr>
            <a:r>
              <a:rPr lang="en-US" sz="1700" i="1" dirty="0">
                <a:solidFill>
                  <a:schemeClr val="dk1"/>
                </a:solidFill>
              </a:rPr>
              <a:t>Global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Food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Score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Index</a:t>
            </a:r>
            <a:r>
              <a:rPr lang="en-US" sz="1700" dirty="0">
                <a:solidFill>
                  <a:schemeClr val="dk1"/>
                </a:solidFill>
              </a:rPr>
              <a:t> (GFSI) </a:t>
            </a:r>
            <a:r>
              <a:rPr lang="en-US" sz="1700" dirty="0" err="1">
                <a:solidFill>
                  <a:schemeClr val="dk1"/>
                </a:solidFill>
              </a:rPr>
              <a:t>merupakan</a:t>
            </a:r>
            <a:r>
              <a:rPr lang="en-US" sz="1700" dirty="0">
                <a:solidFill>
                  <a:schemeClr val="dk1"/>
                </a:solidFill>
              </a:rPr>
              <a:t> Hasil </a:t>
            </a:r>
            <a:r>
              <a:rPr lang="en-US" sz="1700" dirty="0" err="1">
                <a:solidFill>
                  <a:schemeClr val="dk1"/>
                </a:solidFill>
              </a:rPr>
              <a:t>indeks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ketahanan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pangan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seluruh</a:t>
            </a:r>
            <a:r>
              <a:rPr lang="en-US" sz="1700" dirty="0">
                <a:solidFill>
                  <a:schemeClr val="dk1"/>
                </a:solidFill>
              </a:rPr>
              <a:t> negara.</a:t>
            </a: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Case Understanding</a:t>
            </a:r>
            <a:r>
              <a:rPr lang="en-US" sz="3200"/>
              <a:t> </a:t>
            </a:r>
            <a:br>
              <a:rPr lang="en-US" sz="3200"/>
            </a:br>
            <a:r>
              <a:rPr lang="en-US" sz="2200"/>
              <a:t>GFSI &amp; GFSI Indonesia</a:t>
            </a:r>
            <a:br>
              <a:rPr lang="en-US" sz="3200"/>
            </a:br>
            <a:endParaRPr sz="3200"/>
          </a:p>
        </p:txBody>
      </p:sp>
      <p:pic>
        <p:nvPicPr>
          <p:cNvPr id="262" name="Google Shape;262;p1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25358"/>
          <a:stretch/>
        </p:blipFill>
        <p:spPr>
          <a:xfrm>
            <a:off x="677334" y="1930400"/>
            <a:ext cx="8633667" cy="258673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61" name="Google Shape;261;p19"/>
          <p:cNvSpPr txBox="1"/>
          <p:nvPr/>
        </p:nvSpPr>
        <p:spPr>
          <a:xfrm>
            <a:off x="548640" y="4711766"/>
            <a:ext cx="9462580" cy="14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800" dirty="0" err="1">
                <a:solidFill>
                  <a:srgbClr val="000000"/>
                </a:solidFill>
              </a:rPr>
              <a:t>Berdasarkan</a:t>
            </a:r>
            <a:r>
              <a:rPr lang="en-US" sz="1800" dirty="0">
                <a:solidFill>
                  <a:srgbClr val="000000"/>
                </a:solidFill>
              </a:rPr>
              <a:t> data GFSI </a:t>
            </a:r>
            <a:r>
              <a:rPr lang="en-US" sz="1800" dirty="0" err="1">
                <a:solidFill>
                  <a:srgbClr val="000000"/>
                </a:solidFill>
              </a:rPr>
              <a:t>tahun</a:t>
            </a:r>
            <a:r>
              <a:rPr lang="en-US" sz="1800" dirty="0">
                <a:solidFill>
                  <a:srgbClr val="000000"/>
                </a:solidFill>
              </a:rPr>
              <a:t> 2022, rata-rata </a:t>
            </a:r>
            <a:r>
              <a:rPr lang="en-US" sz="1800" dirty="0" err="1">
                <a:solidFill>
                  <a:srgbClr val="000000"/>
                </a:solidFill>
              </a:rPr>
              <a:t>nilai</a:t>
            </a:r>
            <a:r>
              <a:rPr lang="en-US" sz="1800" dirty="0">
                <a:solidFill>
                  <a:srgbClr val="000000"/>
                </a:solidFill>
              </a:rPr>
              <a:t> GFSI </a:t>
            </a:r>
            <a:r>
              <a:rPr lang="en-US" sz="1800" dirty="0" err="1">
                <a:solidFill>
                  <a:srgbClr val="000000"/>
                </a:solidFill>
              </a:rPr>
              <a:t>adalah</a:t>
            </a:r>
            <a:r>
              <a:rPr lang="en-US" sz="1800" dirty="0">
                <a:solidFill>
                  <a:srgbClr val="000000"/>
                </a:solidFill>
              </a:rPr>
              <a:t> 62.2 </a:t>
            </a:r>
            <a:r>
              <a:rPr lang="en-US" sz="1800" dirty="0" err="1">
                <a:solidFill>
                  <a:srgbClr val="000000"/>
                </a:solidFill>
              </a:rPr>
              <a:t>dengan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standar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deviasi</a:t>
            </a:r>
            <a:r>
              <a:rPr lang="en-US" sz="1800" dirty="0">
                <a:solidFill>
                  <a:srgbClr val="000000"/>
                </a:solidFill>
              </a:rPr>
              <a:t> 12.63 dan median 63.0 dan </a:t>
            </a:r>
            <a:r>
              <a:rPr lang="en-US" sz="1800" dirty="0" err="1">
                <a:solidFill>
                  <a:srgbClr val="000000"/>
                </a:solidFill>
              </a:rPr>
              <a:t>nilai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tertinggi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diperoleh</a:t>
            </a:r>
            <a:r>
              <a:rPr lang="en-US" sz="1800" dirty="0">
                <a:solidFill>
                  <a:srgbClr val="000000"/>
                </a:solidFill>
              </a:rPr>
              <a:t> oleh Finlandia </a:t>
            </a:r>
            <a:r>
              <a:rPr lang="en-US" sz="1800" dirty="0" err="1">
                <a:solidFill>
                  <a:srgbClr val="000000"/>
                </a:solidFill>
              </a:rPr>
              <a:t>dengan</a:t>
            </a:r>
            <a:r>
              <a:rPr lang="en-US" sz="1800" dirty="0">
                <a:solidFill>
                  <a:srgbClr val="000000"/>
                </a:solidFill>
              </a:rPr>
              <a:t> score 83.7 dan </a:t>
            </a:r>
            <a:r>
              <a:rPr lang="en-US" sz="1800" dirty="0" err="1">
                <a:solidFill>
                  <a:srgbClr val="000000"/>
                </a:solidFill>
              </a:rPr>
              <a:t>terendah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diperoleh</a:t>
            </a:r>
            <a:r>
              <a:rPr lang="en-US" sz="1800" dirty="0">
                <a:solidFill>
                  <a:srgbClr val="000000"/>
                </a:solidFill>
              </a:rPr>
              <a:t> oleh Syria </a:t>
            </a:r>
            <a:r>
              <a:rPr lang="en-US" sz="1800" dirty="0" err="1">
                <a:solidFill>
                  <a:srgbClr val="000000"/>
                </a:solidFill>
              </a:rPr>
              <a:t>dengan</a:t>
            </a:r>
            <a:r>
              <a:rPr lang="en-US" sz="1800" dirty="0">
                <a:solidFill>
                  <a:srgbClr val="000000"/>
                </a:solidFill>
              </a:rPr>
              <a:t> score 36.3. </a:t>
            </a:r>
            <a:endParaRPr sz="18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Case Understanding </a:t>
            </a:r>
            <a:br>
              <a:rPr lang="en-US" sz="3200"/>
            </a:br>
            <a:r>
              <a:rPr lang="en-US" sz="2200"/>
              <a:t>GFSI &amp; GFSI Indonesia</a:t>
            </a:r>
            <a:br>
              <a:rPr lang="en-US" sz="3200"/>
            </a:br>
            <a:endParaRPr sz="3200"/>
          </a:p>
        </p:txBody>
      </p:sp>
      <p:pic>
        <p:nvPicPr>
          <p:cNvPr id="269" name="Google Shape;269;p2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6254" y="1930400"/>
            <a:ext cx="5396045" cy="266770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68" name="Google Shape;268;p20"/>
          <p:cNvSpPr txBox="1"/>
          <p:nvPr/>
        </p:nvSpPr>
        <p:spPr>
          <a:xfrm>
            <a:off x="677323" y="4940374"/>
            <a:ext cx="8596668" cy="167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600" dirty="0">
                <a:solidFill>
                  <a:srgbClr val="000000"/>
                </a:solidFill>
              </a:rPr>
              <a:t>Score Indonesia pada </a:t>
            </a:r>
            <a:r>
              <a:rPr lang="en-US" sz="1600" dirty="0" err="1">
                <a:solidFill>
                  <a:srgbClr val="000000"/>
                </a:solidFill>
              </a:rPr>
              <a:t>tahun</a:t>
            </a:r>
            <a:r>
              <a:rPr lang="en-US" sz="1600" dirty="0">
                <a:solidFill>
                  <a:srgbClr val="000000"/>
                </a:solidFill>
              </a:rPr>
              <a:t> 2018 – 2022 </a:t>
            </a:r>
            <a:r>
              <a:rPr lang="en-US" sz="1600" dirty="0" err="1">
                <a:solidFill>
                  <a:srgbClr val="000000"/>
                </a:solidFill>
              </a:rPr>
              <a:t>berada</a:t>
            </a:r>
            <a:r>
              <a:rPr lang="en-US" sz="1600" dirty="0">
                <a:solidFill>
                  <a:srgbClr val="000000"/>
                </a:solidFill>
              </a:rPr>
              <a:t> pada </a:t>
            </a:r>
            <a:r>
              <a:rPr lang="en-US" sz="1600" dirty="0" err="1">
                <a:solidFill>
                  <a:srgbClr val="000000"/>
                </a:solidFill>
              </a:rPr>
              <a:t>kisaran</a:t>
            </a:r>
            <a:r>
              <a:rPr lang="en-US" sz="1600" dirty="0">
                <a:solidFill>
                  <a:srgbClr val="000000"/>
                </a:solidFill>
              </a:rPr>
              <a:t> 59.8 – 63.4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rata-rata </a:t>
            </a:r>
            <a:r>
              <a:rPr lang="en-US" sz="1600" dirty="0" err="1">
                <a:solidFill>
                  <a:srgbClr val="000000"/>
                </a:solidFill>
              </a:rPr>
              <a:t>perubahan</a:t>
            </a:r>
            <a:r>
              <a:rPr lang="en-US" sz="1600" dirty="0">
                <a:solidFill>
                  <a:srgbClr val="000000"/>
                </a:solidFill>
              </a:rPr>
              <a:t> Indonesia </a:t>
            </a:r>
            <a:r>
              <a:rPr lang="en-US" sz="1600" dirty="0" err="1">
                <a:solidFill>
                  <a:srgbClr val="000000"/>
                </a:solidFill>
              </a:rPr>
              <a:t>secara</a:t>
            </a:r>
            <a:r>
              <a:rPr lang="en-US" sz="1600" dirty="0">
                <a:solidFill>
                  <a:srgbClr val="000000"/>
                </a:solidFill>
              </a:rPr>
              <a:t> rata-rata </a:t>
            </a:r>
            <a:r>
              <a:rPr lang="en-US" sz="1600" dirty="0" err="1">
                <a:solidFill>
                  <a:srgbClr val="000000"/>
                </a:solidFill>
              </a:rPr>
              <a:t>perubahan</a:t>
            </a:r>
            <a:r>
              <a:rPr lang="en-US" sz="1600" dirty="0">
                <a:solidFill>
                  <a:srgbClr val="000000"/>
                </a:solidFill>
              </a:rPr>
              <a:t> score </a:t>
            </a:r>
            <a:r>
              <a:rPr lang="en-US" sz="1600" dirty="0" err="1">
                <a:solidFill>
                  <a:srgbClr val="000000"/>
                </a:solidFill>
              </a:rPr>
              <a:t>setiap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tahunnya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sebesar</a:t>
            </a:r>
            <a:r>
              <a:rPr lang="en-US" sz="1600" dirty="0">
                <a:solidFill>
                  <a:srgbClr val="000000"/>
                </a:solidFill>
              </a:rPr>
              <a:t> 1.1 point. </a:t>
            </a:r>
            <a:r>
              <a:rPr lang="en-US" sz="1600" dirty="0" err="1">
                <a:solidFill>
                  <a:srgbClr val="000000"/>
                </a:solidFill>
              </a:rPr>
              <a:t>Berdasarkan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golongan</a:t>
            </a:r>
            <a:r>
              <a:rPr lang="en-US" sz="1600" dirty="0">
                <a:solidFill>
                  <a:srgbClr val="000000"/>
                </a:solidFill>
              </a:rPr>
              <a:t> index yang </a:t>
            </a:r>
            <a:r>
              <a:rPr lang="en-US" sz="1600" dirty="0" err="1">
                <a:solidFill>
                  <a:srgbClr val="000000"/>
                </a:solidFill>
              </a:rPr>
              <a:t>dikeluarkan</a:t>
            </a:r>
            <a:r>
              <a:rPr lang="en-US" sz="1600" dirty="0">
                <a:solidFill>
                  <a:srgbClr val="000000"/>
                </a:solidFill>
              </a:rPr>
              <a:t> oleh GFSI, </a:t>
            </a:r>
            <a:r>
              <a:rPr lang="en-US" sz="1600" dirty="0" err="1">
                <a:solidFill>
                  <a:srgbClr val="000000"/>
                </a:solidFill>
              </a:rPr>
              <a:t>rentang</a:t>
            </a:r>
            <a:r>
              <a:rPr lang="en-US" sz="1600" dirty="0">
                <a:solidFill>
                  <a:srgbClr val="000000"/>
                </a:solidFill>
              </a:rPr>
              <a:t> GFSI Indonesia </a:t>
            </a:r>
            <a:r>
              <a:rPr lang="en-US" sz="1600" dirty="0" err="1">
                <a:solidFill>
                  <a:srgbClr val="000000"/>
                </a:solidFill>
              </a:rPr>
              <a:t>masuk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rentang</a:t>
            </a:r>
            <a:r>
              <a:rPr lang="en-US" sz="1600" dirty="0">
                <a:solidFill>
                  <a:srgbClr val="000000"/>
                </a:solidFill>
              </a:rPr>
              <a:t> negara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tingkat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ketahanan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pangan</a:t>
            </a:r>
            <a:r>
              <a:rPr lang="en-US" sz="1600" dirty="0">
                <a:solidFill>
                  <a:srgbClr val="000000"/>
                </a:solidFill>
              </a:rPr>
              <a:t> moderate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rentang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kelas</a:t>
            </a:r>
            <a:r>
              <a:rPr lang="en-US" sz="1600" dirty="0">
                <a:solidFill>
                  <a:srgbClr val="000000"/>
                </a:solidFill>
              </a:rPr>
              <a:t> pada (55 – 69.9)</a:t>
            </a:r>
            <a:r>
              <a:rPr lang="en-US" sz="1600" dirty="0"/>
              <a:t>.</a:t>
            </a:r>
            <a:endParaRPr sz="1400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Case Understanding </a:t>
            </a:r>
            <a:br>
              <a:rPr lang="en-US" sz="3200"/>
            </a:br>
            <a:r>
              <a:rPr lang="en-US" sz="2200"/>
              <a:t>Korelasi Faktor-Faktor Pangan terhadap GFSI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275" name="Google Shape;275;p21"/>
          <p:cNvSpPr txBox="1"/>
          <p:nvPr/>
        </p:nvSpPr>
        <p:spPr>
          <a:xfrm>
            <a:off x="677325" y="3390981"/>
            <a:ext cx="8136900" cy="26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</a:rPr>
              <a:t>Berdarkan data korelasi attribute terhadap GFSI score 3 atributes yang sangat besar berpengaruh terhadap skor ketahanan pangan suatu negara adalah besarnya luas panen, produksi dalam negeri dan import beras yang dilakukan dengan nilai masing – masing korelasi adalah 0.94, 0.79, dan 0.73. 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</a:rPr>
              <a:t>Seluruh faktor pangan berbanding lurus dengan score GFSI dan 3 atributes tertinggi memiliki nilai korelasi &gt; 0.70.</a:t>
            </a:r>
            <a:endParaRPr/>
          </a:p>
          <a:p>
            <a:pPr marL="342900" marR="0" lvl="0" indent="-26162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600">
              <a:solidFill>
                <a:srgbClr val="3F3F3F"/>
              </a:solidFill>
            </a:endParaRPr>
          </a:p>
        </p:txBody>
      </p:sp>
      <p:graphicFrame>
        <p:nvGraphicFramePr>
          <p:cNvPr id="276" name="Google Shape;276;p21"/>
          <p:cNvGraphicFramePr/>
          <p:nvPr/>
        </p:nvGraphicFramePr>
        <p:xfrm>
          <a:off x="677334" y="2146234"/>
          <a:ext cx="8136950" cy="927115"/>
        </p:xfrm>
        <a:graphic>
          <a:graphicData uri="http://schemas.openxmlformats.org/drawingml/2006/table">
            <a:tbl>
              <a:tblPr firstRow="1" bandRow="1">
                <a:noFill/>
                <a:tableStyleId>{4BB6C4F8-19AE-46B2-9214-5A409E98ACF4}</a:tableStyleId>
              </a:tblPr>
              <a:tblGrid>
                <a:gridCol w="102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Correlation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Luas Panen (ha)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Produksi (ton)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Import Beras (ton)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Konsumsi Beras/Kapitas/Tahun (kg)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GFSI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GFSI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0.94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0.79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0.73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0.24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1.00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Case Understanding </a:t>
            </a:r>
            <a:br>
              <a:rPr lang="en-US" sz="3200"/>
            </a:br>
            <a:r>
              <a:rPr lang="en-US" sz="2200"/>
              <a:t>Visualisasi Hubungan faktor-faktor Pangan Terhadap GFSI </a:t>
            </a:r>
            <a:br>
              <a:rPr lang="en-US" sz="2200"/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282" name="Google Shape;282;p23"/>
          <p:cNvSpPr txBox="1"/>
          <p:nvPr/>
        </p:nvSpPr>
        <p:spPr>
          <a:xfrm>
            <a:off x="4195125" y="2160599"/>
            <a:ext cx="5266509" cy="370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800" dirty="0" err="1">
                <a:solidFill>
                  <a:srgbClr val="3F3F3F"/>
                </a:solidFill>
              </a:rPr>
              <a:t>B</a:t>
            </a:r>
            <a:r>
              <a:rPr lang="en-US" sz="1800" dirty="0" err="1">
                <a:solidFill>
                  <a:schemeClr val="dk1"/>
                </a:solidFill>
              </a:rPr>
              <a:t>erdasarkan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i="1" dirty="0">
                <a:solidFill>
                  <a:schemeClr val="dk1"/>
                </a:solidFill>
              </a:rPr>
              <a:t>dashboard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diatas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dapat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kita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lihat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bahwa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i="1" dirty="0">
                <a:solidFill>
                  <a:schemeClr val="dk1"/>
                </a:solidFill>
              </a:rPr>
              <a:t>score</a:t>
            </a:r>
            <a:r>
              <a:rPr lang="en-US" sz="1800" dirty="0">
                <a:solidFill>
                  <a:schemeClr val="dk1"/>
                </a:solidFill>
              </a:rPr>
              <a:t> GFSI Indonesia </a:t>
            </a:r>
            <a:r>
              <a:rPr lang="en-US" sz="1800" dirty="0" err="1">
                <a:solidFill>
                  <a:schemeClr val="dk1"/>
                </a:solidFill>
              </a:rPr>
              <a:t>mengalami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fluktuasi</a:t>
            </a:r>
            <a:r>
              <a:rPr lang="en-US" sz="1800" dirty="0">
                <a:solidFill>
                  <a:schemeClr val="dk1"/>
                </a:solidFill>
              </a:rPr>
              <a:t> yang </a:t>
            </a:r>
            <a:r>
              <a:rPr lang="en-US" sz="1800" dirty="0" err="1">
                <a:solidFill>
                  <a:schemeClr val="dk1"/>
                </a:solidFill>
              </a:rPr>
              <a:t>tidak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signifikan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berada</a:t>
            </a:r>
            <a:r>
              <a:rPr lang="en-US" sz="1800" dirty="0">
                <a:solidFill>
                  <a:schemeClr val="dk1"/>
                </a:solidFill>
              </a:rPr>
              <a:t> pada </a:t>
            </a:r>
            <a:r>
              <a:rPr lang="en-US" sz="1800" dirty="0" err="1">
                <a:solidFill>
                  <a:schemeClr val="dk1"/>
                </a:solidFill>
              </a:rPr>
              <a:t>pada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kisaran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rentang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nilai</a:t>
            </a:r>
            <a:r>
              <a:rPr lang="en-US" sz="1800" dirty="0">
                <a:solidFill>
                  <a:schemeClr val="dk1"/>
                </a:solidFill>
              </a:rPr>
              <a:t> 50 – 65.</a:t>
            </a:r>
            <a:endParaRPr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lang="en-US" sz="1800" dirty="0" err="1">
                <a:solidFill>
                  <a:schemeClr val="dk1"/>
                </a:solidFill>
              </a:rPr>
              <a:t>Sedangkan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luas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panen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pertanian</a:t>
            </a:r>
            <a:r>
              <a:rPr lang="en-US" sz="1800" dirty="0">
                <a:solidFill>
                  <a:schemeClr val="dk1"/>
                </a:solidFill>
              </a:rPr>
              <a:t> Indonesia </a:t>
            </a:r>
            <a:r>
              <a:rPr lang="en-US" sz="1800" dirty="0" err="1">
                <a:solidFill>
                  <a:schemeClr val="dk1"/>
                </a:solidFill>
              </a:rPr>
              <a:t>mengalami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penurunan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dari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tahun</a:t>
            </a:r>
            <a:r>
              <a:rPr lang="en-US" sz="1800" dirty="0">
                <a:solidFill>
                  <a:schemeClr val="dk1"/>
                </a:solidFill>
              </a:rPr>
              <a:t> 2018-2021 966,133.22 ha </a:t>
            </a:r>
            <a:r>
              <a:rPr lang="en-US" sz="1800" dirty="0" err="1">
                <a:solidFill>
                  <a:schemeClr val="dk1"/>
                </a:solidFill>
              </a:rPr>
              <a:t>dengan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sedikit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peningkatan</a:t>
            </a:r>
            <a:r>
              <a:rPr lang="en-US" sz="1800" dirty="0">
                <a:solidFill>
                  <a:schemeClr val="dk1"/>
                </a:solidFill>
              </a:rPr>
              <a:t> pada </a:t>
            </a:r>
            <a:r>
              <a:rPr lang="en-US" sz="1800" dirty="0" err="1">
                <a:solidFill>
                  <a:schemeClr val="dk1"/>
                </a:solidFill>
              </a:rPr>
              <a:t>tahun</a:t>
            </a:r>
            <a:r>
              <a:rPr lang="en-US" sz="1800" dirty="0">
                <a:solidFill>
                  <a:schemeClr val="dk1"/>
                </a:solidFill>
              </a:rPr>
              <a:t> 2021-2022 </a:t>
            </a:r>
            <a:r>
              <a:rPr lang="en-US" sz="1800" dirty="0" err="1">
                <a:solidFill>
                  <a:schemeClr val="dk1"/>
                </a:solidFill>
              </a:rPr>
              <a:t>sebesar</a:t>
            </a:r>
            <a:r>
              <a:rPr lang="en-US" sz="1800" dirty="0">
                <a:solidFill>
                  <a:schemeClr val="dk1"/>
                </a:solidFill>
              </a:rPr>
              <a:t> 194,172 ha, </a:t>
            </a:r>
            <a:r>
              <a:rPr lang="en-US" sz="1800" dirty="0" err="1">
                <a:solidFill>
                  <a:schemeClr val="dk1"/>
                </a:solidFill>
              </a:rPr>
              <a:t>pola</a:t>
            </a:r>
            <a:r>
              <a:rPr lang="en-US" sz="1800" dirty="0">
                <a:solidFill>
                  <a:schemeClr val="dk1"/>
                </a:solidFill>
              </a:rPr>
              <a:t> yang </a:t>
            </a:r>
            <a:r>
              <a:rPr lang="en-US" sz="1800" dirty="0" err="1">
                <a:solidFill>
                  <a:schemeClr val="dk1"/>
                </a:solidFill>
              </a:rPr>
              <a:t>cukup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mirip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dimiliki</a:t>
            </a:r>
            <a:r>
              <a:rPr lang="en-US" sz="1800" dirty="0">
                <a:solidFill>
                  <a:schemeClr val="dk1"/>
                </a:solidFill>
              </a:rPr>
              <a:t> oleh GFSI </a:t>
            </a:r>
            <a:r>
              <a:rPr lang="en-US" sz="1800" i="1" dirty="0">
                <a:solidFill>
                  <a:schemeClr val="dk1"/>
                </a:solidFill>
              </a:rPr>
              <a:t>score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dimana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terjadi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penurunan</a:t>
            </a:r>
            <a:r>
              <a:rPr lang="en-US" sz="1800" dirty="0">
                <a:solidFill>
                  <a:schemeClr val="dk1"/>
                </a:solidFill>
              </a:rPr>
              <a:t> yang </a:t>
            </a:r>
            <a:r>
              <a:rPr lang="en-US" sz="1800" i="1" dirty="0">
                <a:solidFill>
                  <a:schemeClr val="dk1"/>
                </a:solidFill>
              </a:rPr>
              <a:t>score</a:t>
            </a:r>
            <a:r>
              <a:rPr lang="en-US" sz="1800" dirty="0">
                <a:solidFill>
                  <a:schemeClr val="dk1"/>
                </a:solidFill>
              </a:rPr>
              <a:t> GFSI pada </a:t>
            </a:r>
            <a:r>
              <a:rPr lang="en-US" sz="1800" dirty="0" err="1">
                <a:solidFill>
                  <a:schemeClr val="dk1"/>
                </a:solidFill>
              </a:rPr>
              <a:t>tahun</a:t>
            </a:r>
            <a:r>
              <a:rPr lang="en-US" sz="1800" dirty="0">
                <a:solidFill>
                  <a:schemeClr val="dk1"/>
                </a:solidFill>
              </a:rPr>
              <a:t> 2019-2021</a:t>
            </a:r>
            <a:r>
              <a:rPr lang="en-US" sz="1800" dirty="0">
                <a:solidFill>
                  <a:srgbClr val="3F3F3F"/>
                </a:solidFill>
              </a:rPr>
              <a:t>.</a:t>
            </a:r>
            <a:endParaRPr sz="1800" dirty="0">
              <a:solidFill>
                <a:srgbClr val="3F3F3F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2160600"/>
            <a:ext cx="3672950" cy="2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 dirty="0">
                <a:solidFill>
                  <a:srgbClr val="5464BE"/>
                </a:solidFill>
              </a:rPr>
              <a:t>Alur </a:t>
            </a:r>
            <a:r>
              <a:rPr lang="en-US" sz="3200" dirty="0" err="1">
                <a:solidFill>
                  <a:srgbClr val="5464BE"/>
                </a:solidFill>
              </a:rPr>
              <a:t>Penelitian</a:t>
            </a:r>
            <a:r>
              <a:rPr lang="en-US" sz="3200" dirty="0">
                <a:solidFill>
                  <a:srgbClr val="5464BE"/>
                </a:solidFill>
              </a:rPr>
              <a:t> - Case Understanding </a:t>
            </a:r>
            <a:br>
              <a:rPr lang="en-US" sz="3200" dirty="0"/>
            </a:br>
            <a:r>
              <a:rPr lang="en-US" sz="2200" dirty="0" err="1"/>
              <a:t>Visualisasi</a:t>
            </a:r>
            <a:r>
              <a:rPr lang="en-US" sz="2200" dirty="0"/>
              <a:t> </a:t>
            </a:r>
            <a:r>
              <a:rPr lang="en-US" sz="2200" dirty="0" err="1"/>
              <a:t>Hubungan</a:t>
            </a:r>
            <a:r>
              <a:rPr lang="en-US" sz="2200" dirty="0"/>
              <a:t> </a:t>
            </a:r>
            <a:r>
              <a:rPr lang="en-US" sz="2200" dirty="0" err="1"/>
              <a:t>faktor-faktor</a:t>
            </a:r>
            <a:r>
              <a:rPr lang="en-US" sz="2200" dirty="0"/>
              <a:t> </a:t>
            </a:r>
            <a:r>
              <a:rPr lang="en-US" sz="2200" dirty="0" err="1"/>
              <a:t>Pangan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GFSI </a:t>
            </a:r>
            <a:br>
              <a:rPr lang="en-US" sz="2200" dirty="0"/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dirty="0"/>
            </a:br>
            <a:endParaRPr sz="3200" dirty="0"/>
          </a:p>
        </p:txBody>
      </p:sp>
      <p:sp>
        <p:nvSpPr>
          <p:cNvPr id="289" name="Google Shape;289;p24"/>
          <p:cNvSpPr txBox="1"/>
          <p:nvPr/>
        </p:nvSpPr>
        <p:spPr>
          <a:xfrm>
            <a:off x="4195125" y="2160600"/>
            <a:ext cx="5709271" cy="390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940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Char char="►"/>
            </a:pPr>
            <a:r>
              <a:rPr lang="en-US" sz="1700" dirty="0" err="1">
                <a:solidFill>
                  <a:schemeClr val="dk1"/>
                </a:solidFill>
              </a:rPr>
              <a:t>Jumlah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import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beras</a:t>
            </a:r>
            <a:r>
              <a:rPr lang="en-US" sz="1700" dirty="0">
                <a:solidFill>
                  <a:schemeClr val="dk1"/>
                </a:solidFill>
              </a:rPr>
              <a:t> Indonesia </a:t>
            </a:r>
            <a:r>
              <a:rPr lang="en-US" sz="1700" dirty="0" err="1">
                <a:solidFill>
                  <a:schemeClr val="dk1"/>
                </a:solidFill>
              </a:rPr>
              <a:t>mengalami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fluktuasi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cukup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signifikan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penurunan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signifikan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tahun</a:t>
            </a:r>
            <a:r>
              <a:rPr lang="en-US" sz="1700" dirty="0">
                <a:solidFill>
                  <a:schemeClr val="dk1"/>
                </a:solidFill>
              </a:rPr>
              <a:t> 2018-2021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sebanyak</a:t>
            </a:r>
            <a:r>
              <a:rPr lang="en-US" sz="1700" dirty="0">
                <a:solidFill>
                  <a:schemeClr val="dk1"/>
                </a:solidFill>
              </a:rPr>
              <a:t> 2,253,824.4 ton </a:t>
            </a:r>
            <a:r>
              <a:rPr lang="en-US" sz="1700" dirty="0" err="1">
                <a:solidFill>
                  <a:schemeClr val="dk1"/>
                </a:solidFill>
              </a:rPr>
              <a:t>menjadi</a:t>
            </a:r>
            <a:r>
              <a:rPr lang="en-US" sz="1700" dirty="0">
                <a:solidFill>
                  <a:schemeClr val="dk1"/>
                </a:solidFill>
              </a:rPr>
              <a:t> 407,741.4 ton. </a:t>
            </a:r>
            <a:endParaRPr dirty="0">
              <a:solidFill>
                <a:schemeClr val="dk1"/>
              </a:solidFill>
            </a:endParaRPr>
          </a:p>
          <a:p>
            <a:pPr marL="342900" marR="0" lvl="0" indent="-34940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Char char="►"/>
            </a:pPr>
            <a:r>
              <a:rPr lang="en-US" sz="1700" dirty="0" err="1">
                <a:solidFill>
                  <a:schemeClr val="dk1"/>
                </a:solidFill>
              </a:rPr>
              <a:t>Penurunan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score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menunjukan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kemandirian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produksi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dalam</a:t>
            </a:r>
            <a:r>
              <a:rPr lang="en-US" sz="1700" dirty="0">
                <a:solidFill>
                  <a:schemeClr val="dk1"/>
                </a:solidFill>
              </a:rPr>
              <a:t> negeri. </a:t>
            </a:r>
            <a:r>
              <a:rPr lang="en-US" sz="1700" dirty="0" err="1">
                <a:solidFill>
                  <a:schemeClr val="dk1"/>
                </a:solidFill>
              </a:rPr>
              <a:t>Namun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berdasarkan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hasil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prediksi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kembali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terjadi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peningkatan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import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beras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angka</a:t>
            </a:r>
            <a:r>
              <a:rPr lang="en-US" sz="1700" dirty="0">
                <a:solidFill>
                  <a:schemeClr val="dk1"/>
                </a:solidFill>
              </a:rPr>
              <a:t> 998,648.6 ton pada </a:t>
            </a:r>
            <a:r>
              <a:rPr lang="en-US" sz="1700" dirty="0" err="1">
                <a:solidFill>
                  <a:schemeClr val="dk1"/>
                </a:solidFill>
              </a:rPr>
              <a:t>tahun</a:t>
            </a:r>
            <a:r>
              <a:rPr lang="en-US" sz="1700" dirty="0">
                <a:solidFill>
                  <a:schemeClr val="dk1"/>
                </a:solidFill>
              </a:rPr>
              <a:t> 2022. </a:t>
            </a:r>
            <a:endParaRPr dirty="0">
              <a:solidFill>
                <a:schemeClr val="dk1"/>
              </a:solidFill>
            </a:endParaRPr>
          </a:p>
          <a:p>
            <a:pPr marL="342900" marR="0" lvl="0" indent="-34940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60"/>
              <a:buChar char="►"/>
            </a:pPr>
            <a:r>
              <a:rPr lang="en-US" sz="1700" dirty="0">
                <a:solidFill>
                  <a:schemeClr val="dk1"/>
                </a:solidFill>
              </a:rPr>
              <a:t>I</a:t>
            </a:r>
            <a:r>
              <a:rPr lang="en-US" sz="1700" i="1" dirty="0">
                <a:solidFill>
                  <a:schemeClr val="dk1"/>
                </a:solidFill>
              </a:rPr>
              <a:t>mport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beras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memiliki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trend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sama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GFSI Indonesia </a:t>
            </a:r>
            <a:r>
              <a:rPr lang="en-US" sz="1700" dirty="0" err="1">
                <a:solidFill>
                  <a:schemeClr val="dk1"/>
                </a:solidFill>
              </a:rPr>
              <a:t>dimana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terjadi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fluktuasi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tidak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begitu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signifikan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setiap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tahunnya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sehingga</a:t>
            </a:r>
            <a:r>
              <a:rPr lang="en-US" sz="1700" dirty="0">
                <a:solidFill>
                  <a:schemeClr val="dk1"/>
                </a:solidFill>
              </a:rPr>
              <a:t> claim </a:t>
            </a:r>
            <a:r>
              <a:rPr lang="en-US" sz="1700" dirty="0" err="1">
                <a:solidFill>
                  <a:schemeClr val="dk1"/>
                </a:solidFill>
              </a:rPr>
              <a:t>korelasi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dapat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diasumsikan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sesuai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data yang </a:t>
            </a:r>
            <a:r>
              <a:rPr lang="en-US" sz="1700" dirty="0" err="1">
                <a:solidFill>
                  <a:schemeClr val="dk1"/>
                </a:solidFill>
              </a:rPr>
              <a:t>ada</a:t>
            </a:r>
            <a:r>
              <a:rPr lang="en-US" sz="17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5" y="2160600"/>
            <a:ext cx="3445625" cy="2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 dirty="0">
                <a:solidFill>
                  <a:srgbClr val="5464BE"/>
                </a:solidFill>
              </a:rPr>
              <a:t>Alur </a:t>
            </a:r>
            <a:r>
              <a:rPr lang="en-US" sz="3200" dirty="0" err="1">
                <a:solidFill>
                  <a:srgbClr val="5464BE"/>
                </a:solidFill>
              </a:rPr>
              <a:t>Penelitian</a:t>
            </a:r>
            <a:r>
              <a:rPr lang="en-US" sz="3200" dirty="0">
                <a:solidFill>
                  <a:srgbClr val="5464BE"/>
                </a:solidFill>
              </a:rPr>
              <a:t> - Case Understanding </a:t>
            </a:r>
            <a:br>
              <a:rPr lang="en-US" sz="3200" dirty="0">
                <a:solidFill>
                  <a:srgbClr val="5464BE"/>
                </a:solidFill>
              </a:rPr>
            </a:br>
            <a:r>
              <a:rPr lang="en-US" sz="2300" dirty="0" err="1"/>
              <a:t>Visualisasi</a:t>
            </a:r>
            <a:r>
              <a:rPr lang="en-US" sz="2300" dirty="0"/>
              <a:t> </a:t>
            </a:r>
            <a:r>
              <a:rPr lang="en-US" sz="2300" dirty="0" err="1"/>
              <a:t>Hubungan</a:t>
            </a:r>
            <a:r>
              <a:rPr lang="en-US" sz="2300" dirty="0"/>
              <a:t> </a:t>
            </a:r>
            <a:r>
              <a:rPr lang="en-US" sz="2300" dirty="0" err="1"/>
              <a:t>faktor-faktor</a:t>
            </a:r>
            <a:r>
              <a:rPr lang="en-US" sz="2300" dirty="0"/>
              <a:t> </a:t>
            </a:r>
            <a:r>
              <a:rPr lang="en-US" sz="2300" dirty="0" err="1"/>
              <a:t>Pangan</a:t>
            </a:r>
            <a:r>
              <a:rPr lang="en-US" sz="2300" dirty="0"/>
              <a:t> </a:t>
            </a:r>
            <a:r>
              <a:rPr lang="en-US" sz="2300" dirty="0" err="1"/>
              <a:t>Terhadap</a:t>
            </a:r>
            <a:r>
              <a:rPr lang="en-US" sz="2300" dirty="0"/>
              <a:t> GFSI </a:t>
            </a:r>
            <a:br>
              <a:rPr lang="en-US" sz="2300" dirty="0">
                <a:solidFill>
                  <a:srgbClr val="5464BE"/>
                </a:solidFill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dirty="0"/>
            </a:br>
            <a:endParaRPr sz="3200" dirty="0"/>
          </a:p>
        </p:txBody>
      </p:sp>
      <p:sp>
        <p:nvSpPr>
          <p:cNvPr id="296" name="Google Shape;296;p25"/>
          <p:cNvSpPr txBox="1"/>
          <p:nvPr/>
        </p:nvSpPr>
        <p:spPr>
          <a:xfrm>
            <a:off x="4453675" y="2160600"/>
            <a:ext cx="5354468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80"/>
              <a:buChar char="►"/>
            </a:pPr>
            <a:r>
              <a:rPr lang="en-US" sz="1700" dirty="0" err="1">
                <a:solidFill>
                  <a:srgbClr val="000000"/>
                </a:solidFill>
              </a:rPr>
              <a:t>Konsumsi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Beras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Kapitas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 (kg) Indonesia </a:t>
            </a:r>
            <a:r>
              <a:rPr lang="en-US" sz="1700" dirty="0" err="1">
                <a:solidFill>
                  <a:srgbClr val="000000"/>
                </a:solidFill>
              </a:rPr>
              <a:t>dintandai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dengan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peningkatan</a:t>
            </a:r>
            <a:r>
              <a:rPr lang="en-US" sz="1700" dirty="0">
                <a:solidFill>
                  <a:srgbClr val="000000"/>
                </a:solidFill>
              </a:rPr>
              <a:t> yang sangat </a:t>
            </a:r>
            <a:r>
              <a:rPr lang="en-US" sz="1700" dirty="0" err="1">
                <a:solidFill>
                  <a:srgbClr val="000000"/>
                </a:solidFill>
              </a:rPr>
              <a:t>tajam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dari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 2019 </a:t>
            </a:r>
            <a:r>
              <a:rPr lang="en-US" sz="1700" dirty="0" err="1">
                <a:solidFill>
                  <a:srgbClr val="000000"/>
                </a:solidFill>
              </a:rPr>
              <a:t>ke</a:t>
            </a:r>
            <a:r>
              <a:rPr lang="en-US" sz="1700" dirty="0">
                <a:solidFill>
                  <a:srgbClr val="000000"/>
                </a:solidFill>
              </a:rPr>
              <a:t> 2020 </a:t>
            </a:r>
            <a:r>
              <a:rPr lang="en-US" sz="1700" dirty="0" err="1">
                <a:solidFill>
                  <a:srgbClr val="000000"/>
                </a:solidFill>
              </a:rPr>
              <a:t>dari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sebesar</a:t>
            </a:r>
            <a:r>
              <a:rPr lang="en-US" sz="1700" dirty="0">
                <a:solidFill>
                  <a:srgbClr val="000000"/>
                </a:solidFill>
              </a:rPr>
              <a:t> 94.02 kg/</a:t>
            </a:r>
            <a:r>
              <a:rPr lang="en-US" sz="1700" dirty="0" err="1">
                <a:solidFill>
                  <a:srgbClr val="000000"/>
                </a:solidFill>
              </a:rPr>
              <a:t>Kapita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ke</a:t>
            </a:r>
            <a:r>
              <a:rPr lang="en-US" sz="1700" dirty="0">
                <a:solidFill>
                  <a:srgbClr val="000000"/>
                </a:solidFill>
              </a:rPr>
              <a:t> 100.9 kg/</a:t>
            </a:r>
            <a:r>
              <a:rPr lang="en-US" sz="1700" dirty="0" err="1">
                <a:solidFill>
                  <a:srgbClr val="000000"/>
                </a:solidFill>
              </a:rPr>
              <a:t>Kapita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namun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kembali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mengalami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pelendaian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ke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angka</a:t>
            </a:r>
            <a:r>
              <a:rPr lang="en-US" sz="1700" dirty="0">
                <a:solidFill>
                  <a:srgbClr val="000000"/>
                </a:solidFill>
              </a:rPr>
              <a:t> 92.93kg/</a:t>
            </a:r>
            <a:r>
              <a:rPr lang="en-US" sz="1700" dirty="0" err="1">
                <a:solidFill>
                  <a:srgbClr val="000000"/>
                </a:solidFill>
              </a:rPr>
              <a:t>Kapita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. </a:t>
            </a:r>
            <a:endParaRPr sz="1500" dirty="0"/>
          </a:p>
          <a:p>
            <a:pPr marL="342900" marR="0" lvl="0" indent="-3492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80"/>
              <a:buChar char="►"/>
            </a:pPr>
            <a:r>
              <a:rPr lang="en-US" sz="1700" dirty="0" err="1">
                <a:solidFill>
                  <a:srgbClr val="000000"/>
                </a:solidFill>
              </a:rPr>
              <a:t>Konsumsi</a:t>
            </a:r>
            <a:r>
              <a:rPr lang="en-US" sz="1700" dirty="0">
                <a:solidFill>
                  <a:srgbClr val="000000"/>
                </a:solidFill>
              </a:rPr>
              <a:t>  </a:t>
            </a:r>
            <a:r>
              <a:rPr lang="en-US" sz="1700" dirty="0" err="1">
                <a:solidFill>
                  <a:srgbClr val="000000"/>
                </a:solidFill>
              </a:rPr>
              <a:t>memiliki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korelasi</a:t>
            </a:r>
            <a:r>
              <a:rPr lang="en-US" sz="1700" dirty="0">
                <a:solidFill>
                  <a:srgbClr val="000000"/>
                </a:solidFill>
              </a:rPr>
              <a:t> paling </a:t>
            </a:r>
            <a:r>
              <a:rPr lang="en-US" sz="1700" dirty="0" err="1">
                <a:solidFill>
                  <a:srgbClr val="000000"/>
                </a:solidFill>
              </a:rPr>
              <a:t>rendah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terhadap</a:t>
            </a:r>
            <a:r>
              <a:rPr lang="en-US" sz="1700" dirty="0">
                <a:solidFill>
                  <a:srgbClr val="000000"/>
                </a:solidFill>
              </a:rPr>
              <a:t> GFSI, </a:t>
            </a:r>
            <a:r>
              <a:rPr lang="en-US" sz="1700" dirty="0" err="1">
                <a:solidFill>
                  <a:srgbClr val="000000"/>
                </a:solidFill>
              </a:rPr>
              <a:t>sehingga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diasumsikan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bahwa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konsumsi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beras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kapita</a:t>
            </a:r>
            <a:r>
              <a:rPr lang="en-US" sz="1700" dirty="0">
                <a:solidFill>
                  <a:srgbClr val="000000"/>
                </a:solidFill>
              </a:rPr>
              <a:t>/</a:t>
            </a:r>
            <a:r>
              <a:rPr lang="en-US" sz="1700" dirty="0" err="1">
                <a:solidFill>
                  <a:srgbClr val="000000"/>
                </a:solidFill>
              </a:rPr>
              <a:t>tahun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tidak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secara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signifikan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berpengaruh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 err="1">
                <a:solidFill>
                  <a:srgbClr val="000000"/>
                </a:solidFill>
              </a:rPr>
              <a:t>terhadap</a:t>
            </a:r>
            <a:r>
              <a:rPr lang="en-US" sz="1700" dirty="0">
                <a:solidFill>
                  <a:srgbClr val="000000"/>
                </a:solidFill>
              </a:rPr>
              <a:t> score GFSI Indonesia</a:t>
            </a: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50" y="2082800"/>
            <a:ext cx="3890324" cy="244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 dirty="0">
                <a:solidFill>
                  <a:srgbClr val="5464BE"/>
                </a:solidFill>
              </a:rPr>
              <a:t>Alur </a:t>
            </a:r>
            <a:r>
              <a:rPr lang="en-US" sz="3200" dirty="0" err="1">
                <a:solidFill>
                  <a:srgbClr val="5464BE"/>
                </a:solidFill>
              </a:rPr>
              <a:t>Penelitian</a:t>
            </a:r>
            <a:r>
              <a:rPr lang="en-US" sz="3200" dirty="0">
                <a:solidFill>
                  <a:srgbClr val="5464BE"/>
                </a:solidFill>
              </a:rPr>
              <a:t> - Case Understanding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2300" dirty="0" err="1"/>
              <a:t>Visualisasi</a:t>
            </a:r>
            <a:r>
              <a:rPr lang="en-US" sz="2300" dirty="0"/>
              <a:t> </a:t>
            </a:r>
            <a:r>
              <a:rPr lang="en-US" sz="2300" dirty="0" err="1"/>
              <a:t>Hubungan</a:t>
            </a:r>
            <a:r>
              <a:rPr lang="en-US" sz="2300" dirty="0"/>
              <a:t> </a:t>
            </a:r>
            <a:r>
              <a:rPr lang="en-US" sz="2300" dirty="0" err="1"/>
              <a:t>faktor-faktor</a:t>
            </a:r>
            <a:r>
              <a:rPr lang="en-US" sz="2300" dirty="0"/>
              <a:t> </a:t>
            </a:r>
            <a:r>
              <a:rPr lang="en-US" sz="2300" dirty="0" err="1"/>
              <a:t>Pangan</a:t>
            </a:r>
            <a:r>
              <a:rPr lang="en-US" sz="2300" dirty="0"/>
              <a:t> </a:t>
            </a:r>
            <a:r>
              <a:rPr lang="en-US" sz="2300" dirty="0" err="1"/>
              <a:t>Terhadap</a:t>
            </a:r>
            <a:r>
              <a:rPr lang="en-US" sz="2300" dirty="0"/>
              <a:t> GFSI </a:t>
            </a:r>
            <a:br>
              <a:rPr lang="en-US" sz="2200" dirty="0"/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dirty="0"/>
            </a:br>
            <a:endParaRPr sz="3200" dirty="0"/>
          </a:p>
        </p:txBody>
      </p:sp>
      <p:sp>
        <p:nvSpPr>
          <p:cNvPr id="303" name="Google Shape;303;p26"/>
          <p:cNvSpPr txBox="1"/>
          <p:nvPr/>
        </p:nvSpPr>
        <p:spPr>
          <a:xfrm>
            <a:off x="4195124" y="2160590"/>
            <a:ext cx="5517790" cy="238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3680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Char char="►"/>
            </a:pPr>
            <a:r>
              <a:rPr lang="en-US" sz="1700" dirty="0" err="1">
                <a:solidFill>
                  <a:schemeClr val="dk1"/>
                </a:solidFill>
              </a:rPr>
              <a:t>Produksi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beras</a:t>
            </a:r>
            <a:r>
              <a:rPr lang="en-US" sz="1700" dirty="0">
                <a:solidFill>
                  <a:schemeClr val="dk1"/>
                </a:solidFill>
              </a:rPr>
              <a:t> Indonesia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trend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penurunan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tahun</a:t>
            </a:r>
            <a:r>
              <a:rPr lang="en-US" sz="1700" dirty="0">
                <a:solidFill>
                  <a:schemeClr val="dk1"/>
                </a:solidFill>
              </a:rPr>
              <a:t> 2018-2021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sebanyak</a:t>
            </a:r>
            <a:r>
              <a:rPr lang="en-US" sz="1700" dirty="0">
                <a:solidFill>
                  <a:schemeClr val="dk1"/>
                </a:solidFill>
              </a:rPr>
              <a:t> 59,200,533.72 ton </a:t>
            </a:r>
            <a:r>
              <a:rPr lang="en-US" sz="1700" dirty="0" err="1">
                <a:solidFill>
                  <a:schemeClr val="dk1"/>
                </a:solidFill>
              </a:rPr>
              <a:t>menjadi</a:t>
            </a:r>
            <a:r>
              <a:rPr lang="en-US" sz="1700" dirty="0">
                <a:solidFill>
                  <a:schemeClr val="dk1"/>
                </a:solidFill>
              </a:rPr>
              <a:t> 54,415,294.22 ton, </a:t>
            </a:r>
            <a:r>
              <a:rPr lang="en-US" sz="1700" dirty="0" err="1">
                <a:solidFill>
                  <a:schemeClr val="dk1"/>
                </a:solidFill>
              </a:rPr>
              <a:t>lalu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diikuti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peningkatan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produksi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dari</a:t>
            </a:r>
            <a:r>
              <a:rPr lang="en-US" sz="1700" dirty="0">
                <a:solidFill>
                  <a:schemeClr val="dk1"/>
                </a:solidFill>
              </a:rPr>
              <a:t> 2021-2022 </a:t>
            </a:r>
            <a:r>
              <a:rPr lang="en-US" sz="1700" dirty="0" err="1">
                <a:solidFill>
                  <a:schemeClr val="dk1"/>
                </a:solidFill>
              </a:rPr>
              <a:t>ke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angka</a:t>
            </a:r>
            <a:r>
              <a:rPr lang="en-US" sz="1700" dirty="0">
                <a:solidFill>
                  <a:schemeClr val="dk1"/>
                </a:solidFill>
              </a:rPr>
              <a:t> 55,670,219 ton. </a:t>
            </a:r>
            <a:endParaRPr sz="1700" dirty="0"/>
          </a:p>
          <a:p>
            <a:pPr marL="342900" marR="0" lvl="0" indent="-33680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Char char="►"/>
            </a:pPr>
            <a:r>
              <a:rPr lang="en-US" sz="1700" dirty="0" err="1">
                <a:solidFill>
                  <a:schemeClr val="dk1"/>
                </a:solidFill>
              </a:rPr>
              <a:t>Berdasarkan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tingkat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korelasi</a:t>
            </a:r>
            <a:r>
              <a:rPr lang="en-US" sz="1700" dirty="0">
                <a:solidFill>
                  <a:schemeClr val="dk1"/>
                </a:solidFill>
              </a:rPr>
              <a:t>, </a:t>
            </a:r>
            <a:r>
              <a:rPr lang="en-US" sz="1700" dirty="0" err="1">
                <a:solidFill>
                  <a:schemeClr val="dk1"/>
                </a:solidFill>
              </a:rPr>
              <a:t>produksi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beras</a:t>
            </a:r>
            <a:r>
              <a:rPr lang="en-US" sz="1700" dirty="0">
                <a:solidFill>
                  <a:schemeClr val="dk1"/>
                </a:solidFill>
              </a:rPr>
              <a:t> Indonesia </a:t>
            </a:r>
            <a:r>
              <a:rPr lang="en-US" sz="1700" dirty="0" err="1">
                <a:solidFill>
                  <a:schemeClr val="dk1"/>
                </a:solidFill>
              </a:rPr>
              <a:t>merupakan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faktor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pangan</a:t>
            </a:r>
            <a:r>
              <a:rPr lang="en-US" sz="1700" dirty="0">
                <a:solidFill>
                  <a:schemeClr val="dk1"/>
                </a:solidFill>
              </a:rPr>
              <a:t> yang </a:t>
            </a:r>
            <a:r>
              <a:rPr lang="en-US" sz="1700" dirty="0" err="1">
                <a:solidFill>
                  <a:schemeClr val="dk1"/>
                </a:solidFill>
              </a:rPr>
              <a:t>memiliki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korelasi</a:t>
            </a:r>
            <a:r>
              <a:rPr lang="en-US" sz="1700" dirty="0">
                <a:solidFill>
                  <a:schemeClr val="dk1"/>
                </a:solidFill>
              </a:rPr>
              <a:t> linear </a:t>
            </a:r>
            <a:r>
              <a:rPr lang="en-US" sz="1700" dirty="0" err="1">
                <a:solidFill>
                  <a:schemeClr val="dk1"/>
                </a:solidFill>
              </a:rPr>
              <a:t>kedua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tertinggi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terhadap</a:t>
            </a:r>
            <a:r>
              <a:rPr lang="en-US" sz="1700" dirty="0">
                <a:solidFill>
                  <a:schemeClr val="dk1"/>
                </a:solidFill>
              </a:rPr>
              <a:t> GFSI. </a:t>
            </a:r>
            <a:endParaRPr sz="1700" dirty="0"/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1133856" y="505663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578200" y="4935782"/>
            <a:ext cx="9134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►"/>
            </a:pPr>
            <a:r>
              <a:rPr lang="en-US" sz="1600" dirty="0" err="1">
                <a:solidFill>
                  <a:srgbClr val="3F3F3F"/>
                </a:solidFill>
              </a:rPr>
              <a:t>Berdasarkan</a:t>
            </a:r>
            <a:r>
              <a:rPr lang="en-US" sz="1600" dirty="0">
                <a:solidFill>
                  <a:srgbClr val="3F3F3F"/>
                </a:solidFill>
              </a:rPr>
              <a:t> data-data </a:t>
            </a:r>
            <a:r>
              <a:rPr lang="en-US" sz="1600" dirty="0" err="1">
                <a:solidFill>
                  <a:srgbClr val="3F3F3F"/>
                </a:solidFill>
              </a:rPr>
              <a:t>pendukung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pangan</a:t>
            </a:r>
            <a:r>
              <a:rPr lang="en-US" sz="1600" dirty="0">
                <a:solidFill>
                  <a:srgbClr val="3F3F3F"/>
                </a:solidFill>
              </a:rPr>
              <a:t>, </a:t>
            </a:r>
            <a:r>
              <a:rPr lang="en-US" sz="1600" dirty="0" err="1">
                <a:solidFill>
                  <a:srgbClr val="3F3F3F"/>
                </a:solidFill>
              </a:rPr>
              <a:t>hal</a:t>
            </a:r>
            <a:r>
              <a:rPr lang="en-US" sz="1600" dirty="0">
                <a:solidFill>
                  <a:srgbClr val="3F3F3F"/>
                </a:solidFill>
              </a:rPr>
              <a:t> yang </a:t>
            </a:r>
            <a:r>
              <a:rPr lang="en-US" sz="1600" dirty="0" err="1">
                <a:solidFill>
                  <a:srgbClr val="3F3F3F"/>
                </a:solidFill>
              </a:rPr>
              <a:t>dapat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kita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kontrol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adalah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dengan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meningkatkan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luas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panen</a:t>
            </a:r>
            <a:r>
              <a:rPr lang="en-US" sz="1600" dirty="0">
                <a:solidFill>
                  <a:srgbClr val="3F3F3F"/>
                </a:solidFill>
              </a:rPr>
              <a:t> dan </a:t>
            </a:r>
            <a:r>
              <a:rPr lang="en-US" sz="1600" dirty="0" err="1">
                <a:solidFill>
                  <a:srgbClr val="3F3F3F"/>
                </a:solidFill>
              </a:rPr>
              <a:t>tingkat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produksi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beras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dalam</a:t>
            </a:r>
            <a:r>
              <a:rPr lang="en-US" sz="1600" dirty="0">
                <a:solidFill>
                  <a:srgbClr val="3F3F3F"/>
                </a:solidFill>
              </a:rPr>
              <a:t> negeri </a:t>
            </a:r>
            <a:r>
              <a:rPr lang="en-US" sz="1600" dirty="0" err="1">
                <a:solidFill>
                  <a:srgbClr val="3F3F3F"/>
                </a:solidFill>
              </a:rPr>
              <a:t>sehingga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diharapkan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mampu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untuk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mendongkrak</a:t>
            </a:r>
            <a:r>
              <a:rPr lang="en-US" sz="1600" dirty="0">
                <a:solidFill>
                  <a:srgbClr val="3F3F3F"/>
                </a:solidFill>
              </a:rPr>
              <a:t> GFSI Indonesia </a:t>
            </a:r>
            <a:r>
              <a:rPr lang="en-US" sz="1600" dirty="0" err="1">
                <a:solidFill>
                  <a:srgbClr val="3F3F3F"/>
                </a:solidFill>
              </a:rPr>
              <a:t>ke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kelas</a:t>
            </a:r>
            <a:r>
              <a:rPr lang="en-US" sz="1600" dirty="0">
                <a:solidFill>
                  <a:srgbClr val="3F3F3F"/>
                </a:solidFill>
              </a:rPr>
              <a:t> “good” </a:t>
            </a:r>
            <a:r>
              <a:rPr lang="en-US" sz="1600" dirty="0" err="1">
                <a:solidFill>
                  <a:srgbClr val="3F3F3F"/>
                </a:solidFill>
              </a:rPr>
              <a:t>dengan</a:t>
            </a:r>
            <a:r>
              <a:rPr lang="en-US" sz="1600" dirty="0">
                <a:solidFill>
                  <a:srgbClr val="3F3F3F"/>
                </a:solidFill>
              </a:rPr>
              <a:t> </a:t>
            </a:r>
            <a:r>
              <a:rPr lang="en-US" sz="1600" dirty="0" err="1">
                <a:solidFill>
                  <a:srgbClr val="3F3F3F"/>
                </a:solidFill>
              </a:rPr>
              <a:t>rentang</a:t>
            </a:r>
            <a:r>
              <a:rPr lang="en-US" sz="1600" dirty="0">
                <a:solidFill>
                  <a:srgbClr val="3F3F3F"/>
                </a:solidFill>
              </a:rPr>
              <a:t> (70-79.9)</a:t>
            </a:r>
            <a:endParaRPr sz="1600" dirty="0">
              <a:solidFill>
                <a:srgbClr val="3F3F3F"/>
              </a:solidFill>
            </a:endParaRPr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" y="2082800"/>
            <a:ext cx="3508549" cy="21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 dirty="0">
                <a:solidFill>
                  <a:srgbClr val="5464BE"/>
                </a:solidFill>
              </a:rPr>
              <a:t>Alur </a:t>
            </a:r>
            <a:r>
              <a:rPr lang="en-US" sz="3200" dirty="0" err="1">
                <a:solidFill>
                  <a:srgbClr val="5464BE"/>
                </a:solidFill>
              </a:rPr>
              <a:t>Penelitian</a:t>
            </a:r>
            <a:r>
              <a:rPr lang="en-US" sz="3200" dirty="0">
                <a:solidFill>
                  <a:srgbClr val="5464BE"/>
                </a:solidFill>
              </a:rPr>
              <a:t> - Case Understanding </a:t>
            </a:r>
            <a:br>
              <a:rPr lang="en-US" sz="3200" dirty="0">
                <a:solidFill>
                  <a:srgbClr val="5464BE"/>
                </a:solidFill>
              </a:rPr>
            </a:br>
            <a:r>
              <a:rPr lang="en-US" sz="2300" dirty="0" err="1"/>
              <a:t>Visualisasi</a:t>
            </a:r>
            <a:r>
              <a:rPr lang="en-US" sz="2300" dirty="0"/>
              <a:t> </a:t>
            </a:r>
            <a:r>
              <a:rPr lang="en-US" sz="2300" dirty="0" err="1"/>
              <a:t>Hubungan</a:t>
            </a:r>
            <a:r>
              <a:rPr lang="en-US" sz="2300" dirty="0"/>
              <a:t> </a:t>
            </a:r>
            <a:r>
              <a:rPr lang="en-US" sz="2300" dirty="0" err="1"/>
              <a:t>faktor-faktor</a:t>
            </a:r>
            <a:r>
              <a:rPr lang="en-US" sz="2300" dirty="0"/>
              <a:t> </a:t>
            </a:r>
            <a:r>
              <a:rPr lang="en-US" sz="2300" dirty="0" err="1"/>
              <a:t>Pangan</a:t>
            </a:r>
            <a:r>
              <a:rPr lang="en-US" sz="2300" dirty="0"/>
              <a:t> </a:t>
            </a:r>
            <a:r>
              <a:rPr lang="en-US" sz="2300" dirty="0" err="1"/>
              <a:t>Terhadap</a:t>
            </a:r>
            <a:r>
              <a:rPr lang="en-US" sz="2300" dirty="0"/>
              <a:t> GFSI</a:t>
            </a:r>
            <a:r>
              <a:rPr lang="en-US" sz="3200" dirty="0"/>
              <a:t> </a:t>
            </a:r>
            <a:br>
              <a:rPr lang="en-US" sz="2200" dirty="0"/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dirty="0"/>
            </a:br>
            <a:endParaRPr sz="3200" dirty="0"/>
          </a:p>
        </p:txBody>
      </p:sp>
      <p:sp>
        <p:nvSpPr>
          <p:cNvPr id="312" name="Google Shape;312;p28"/>
          <p:cNvSpPr txBox="1"/>
          <p:nvPr/>
        </p:nvSpPr>
        <p:spPr>
          <a:xfrm>
            <a:off x="5422401" y="2085950"/>
            <a:ext cx="4578247" cy="3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Char char="►"/>
            </a:pPr>
            <a:r>
              <a:rPr lang="en-US" sz="1600" dirty="0" err="1">
                <a:solidFill>
                  <a:schemeClr val="dk1"/>
                </a:solidFill>
              </a:rPr>
              <a:t>Berdasarkan</a:t>
            </a:r>
            <a:r>
              <a:rPr lang="en-US" sz="1600" dirty="0">
                <a:solidFill>
                  <a:schemeClr val="dk1"/>
                </a:solidFill>
              </a:rPr>
              <a:t> data yang </a:t>
            </a:r>
            <a:r>
              <a:rPr lang="en-US" sz="1600" dirty="0" err="1">
                <a:solidFill>
                  <a:schemeClr val="dk1"/>
                </a:solidFill>
              </a:rPr>
              <a:t>direktorat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perlindungan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tanaman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kementrian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pangan</a:t>
            </a:r>
            <a:r>
              <a:rPr lang="en-US" sz="1600" dirty="0">
                <a:solidFill>
                  <a:schemeClr val="dk1"/>
                </a:solidFill>
              </a:rPr>
              <a:t> Indonesia pada </a:t>
            </a:r>
            <a:r>
              <a:rPr lang="en-US" sz="1600" dirty="0" err="1">
                <a:solidFill>
                  <a:schemeClr val="dk1"/>
                </a:solidFill>
              </a:rPr>
              <a:t>tahun</a:t>
            </a:r>
            <a:r>
              <a:rPr lang="en-US" sz="1600" dirty="0">
                <a:solidFill>
                  <a:schemeClr val="dk1"/>
                </a:solidFill>
              </a:rPr>
              <a:t> 2020. </a:t>
            </a:r>
            <a:r>
              <a:rPr lang="en-US" sz="1600" dirty="0" err="1">
                <a:solidFill>
                  <a:schemeClr val="dk1"/>
                </a:solidFill>
              </a:rPr>
              <a:t>serangan</a:t>
            </a:r>
            <a:r>
              <a:rPr lang="en-US" sz="1600" dirty="0">
                <a:solidFill>
                  <a:schemeClr val="dk1"/>
                </a:solidFill>
              </a:rPr>
              <a:t> OPT Utama pada </a:t>
            </a:r>
            <a:r>
              <a:rPr lang="en-US" sz="1600" dirty="0" err="1">
                <a:solidFill>
                  <a:schemeClr val="dk1"/>
                </a:solidFill>
              </a:rPr>
              <a:t>tanaman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tahun</a:t>
            </a:r>
            <a:r>
              <a:rPr lang="en-US" sz="1600" dirty="0">
                <a:solidFill>
                  <a:schemeClr val="dk1"/>
                </a:solidFill>
              </a:rPr>
              <a:t> 2020 </a:t>
            </a:r>
            <a:r>
              <a:rPr lang="en-US" sz="1600" dirty="0" err="1">
                <a:solidFill>
                  <a:schemeClr val="dk1"/>
                </a:solidFill>
              </a:rPr>
              <a:t>sebesar</a:t>
            </a:r>
            <a:r>
              <a:rPr lang="en-US" sz="1600" dirty="0">
                <a:solidFill>
                  <a:schemeClr val="dk1"/>
                </a:solidFill>
              </a:rPr>
              <a:t> 411.874 ha </a:t>
            </a:r>
            <a:r>
              <a:rPr lang="en-US" sz="1600" dirty="0" err="1">
                <a:solidFill>
                  <a:schemeClr val="dk1"/>
                </a:solidFill>
              </a:rPr>
              <a:t>dengan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jumlah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puso</a:t>
            </a:r>
            <a:r>
              <a:rPr lang="en-US" sz="1600" dirty="0">
                <a:solidFill>
                  <a:schemeClr val="dk1"/>
                </a:solidFill>
              </a:rPr>
              <a:t>/</a:t>
            </a:r>
            <a:r>
              <a:rPr lang="en-US" sz="1600" dirty="0" err="1">
                <a:solidFill>
                  <a:schemeClr val="dk1"/>
                </a:solidFill>
              </a:rPr>
              <a:t>gagal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berjumlah</a:t>
            </a:r>
            <a:r>
              <a:rPr lang="en-US" sz="1600" dirty="0">
                <a:solidFill>
                  <a:schemeClr val="dk1"/>
                </a:solidFill>
              </a:rPr>
              <a:t> 7.474 ha. </a:t>
            </a:r>
            <a:r>
              <a:rPr lang="en-US" sz="1600" dirty="0" err="1">
                <a:solidFill>
                  <a:schemeClr val="dk1"/>
                </a:solidFill>
              </a:rPr>
              <a:t>Perkiraan</a:t>
            </a:r>
            <a:r>
              <a:rPr lang="en-US" sz="1600" dirty="0">
                <a:solidFill>
                  <a:schemeClr val="dk1"/>
                </a:solidFill>
              </a:rPr>
              <a:t> total </a:t>
            </a:r>
            <a:r>
              <a:rPr lang="en-US" sz="1600" dirty="0" err="1">
                <a:solidFill>
                  <a:schemeClr val="dk1"/>
                </a:solidFill>
              </a:rPr>
              <a:t>produksi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gagal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akibat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serangan</a:t>
            </a:r>
            <a:r>
              <a:rPr lang="en-US" sz="1600" dirty="0">
                <a:solidFill>
                  <a:schemeClr val="dk1"/>
                </a:solidFill>
              </a:rPr>
              <a:t> OPT </a:t>
            </a:r>
            <a:r>
              <a:rPr lang="en-US" sz="1600" dirty="0" err="1">
                <a:solidFill>
                  <a:schemeClr val="dk1"/>
                </a:solidFill>
              </a:rPr>
              <a:t>adalah</a:t>
            </a:r>
            <a:r>
              <a:rPr lang="en-US" sz="1600" dirty="0">
                <a:solidFill>
                  <a:schemeClr val="dk1"/>
                </a:solidFill>
              </a:rPr>
              <a:t> 74.202.795 ton. </a:t>
            </a:r>
            <a:endParaRPr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Char char="►"/>
            </a:pP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dikenali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perubahan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fisik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permukaan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. </a:t>
            </a:r>
            <a:r>
              <a:rPr lang="en-US" sz="1600" dirty="0" err="1">
                <a:solidFill>
                  <a:schemeClr val="dk1"/>
                </a:solidFill>
              </a:rPr>
              <a:t>Namun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seiring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perkembangan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gejala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menjadi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sulit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membedakan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tanaman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1133856" y="505663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31" y="2085946"/>
            <a:ext cx="4510736" cy="254091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390a9197a_3_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Data Preparation</a:t>
            </a:r>
            <a:r>
              <a:rPr lang="en-US" sz="2300">
                <a:solidFill>
                  <a:srgbClr val="5464BE"/>
                </a:solidFill>
              </a:rPr>
              <a:t> </a:t>
            </a:r>
            <a:br>
              <a:rPr lang="en-US" sz="2300">
                <a:solidFill>
                  <a:srgbClr val="5464BE"/>
                </a:solidFill>
              </a:rPr>
            </a:br>
            <a:r>
              <a:rPr lang="en-US" sz="2300"/>
              <a:t>Dataset</a:t>
            </a:r>
            <a:br>
              <a:rPr lang="en-US" sz="2200"/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320" name="Google Shape;320;g19390a9197a_3_15"/>
          <p:cNvSpPr txBox="1"/>
          <p:nvPr/>
        </p:nvSpPr>
        <p:spPr>
          <a:xfrm>
            <a:off x="5422400" y="2085950"/>
            <a:ext cx="4308741" cy="4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marR="0" lvl="0" indent="-374332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►"/>
            </a:pPr>
            <a:r>
              <a:rPr lang="en-US" sz="6400" dirty="0" err="1">
                <a:solidFill>
                  <a:schemeClr val="dk1"/>
                </a:solidFill>
              </a:rPr>
              <a:t>Jumlah</a:t>
            </a:r>
            <a:r>
              <a:rPr lang="en-US" sz="6400" dirty="0">
                <a:solidFill>
                  <a:schemeClr val="dk1"/>
                </a:solidFill>
              </a:rPr>
              <a:t> data yang </a:t>
            </a:r>
            <a:r>
              <a:rPr lang="en-US" sz="6400" dirty="0" err="1">
                <a:solidFill>
                  <a:schemeClr val="dk1"/>
                </a:solidFill>
              </a:rPr>
              <a:t>digunakan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adalah</a:t>
            </a:r>
            <a:r>
              <a:rPr lang="en-US" sz="6400" dirty="0">
                <a:solidFill>
                  <a:schemeClr val="dk1"/>
                </a:solidFill>
              </a:rPr>
              <a:t> 523 </a:t>
            </a:r>
            <a:r>
              <a:rPr lang="en-US" sz="6400" i="1" dirty="0">
                <a:solidFill>
                  <a:schemeClr val="dk1"/>
                </a:solidFill>
              </a:rPr>
              <a:t>Healthy</a:t>
            </a:r>
            <a:r>
              <a:rPr lang="en-US" sz="6400" dirty="0">
                <a:solidFill>
                  <a:schemeClr val="dk1"/>
                </a:solidFill>
              </a:rPr>
              <a:t>, 432 </a:t>
            </a:r>
            <a:r>
              <a:rPr lang="en-US" sz="6400" i="1" dirty="0">
                <a:solidFill>
                  <a:schemeClr val="dk1"/>
                </a:solidFill>
              </a:rPr>
              <a:t>Leaf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smut</a:t>
            </a:r>
            <a:r>
              <a:rPr lang="en-US" sz="6400" dirty="0">
                <a:solidFill>
                  <a:schemeClr val="dk1"/>
                </a:solidFill>
              </a:rPr>
              <a:t>, 422 </a:t>
            </a:r>
            <a:r>
              <a:rPr lang="en-US" sz="6400" i="1" dirty="0">
                <a:solidFill>
                  <a:schemeClr val="dk1"/>
                </a:solidFill>
              </a:rPr>
              <a:t>Bacterial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leaf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blight</a:t>
            </a:r>
            <a:r>
              <a:rPr lang="en-US" sz="6400" dirty="0">
                <a:solidFill>
                  <a:schemeClr val="dk1"/>
                </a:solidFill>
              </a:rPr>
              <a:t>, dan 431 </a:t>
            </a:r>
            <a:r>
              <a:rPr lang="en-US" sz="6400" i="1" dirty="0">
                <a:solidFill>
                  <a:schemeClr val="dk1"/>
                </a:solidFill>
              </a:rPr>
              <a:t>Brown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spot</a:t>
            </a:r>
            <a:r>
              <a:rPr lang="en-US" sz="6400" dirty="0">
                <a:solidFill>
                  <a:schemeClr val="dk1"/>
                </a:solidFill>
              </a:rPr>
              <a:t>. Model </a:t>
            </a:r>
            <a:r>
              <a:rPr lang="en-US" sz="6400" dirty="0" err="1">
                <a:solidFill>
                  <a:schemeClr val="dk1"/>
                </a:solidFill>
              </a:rPr>
              <a:t>akan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dilatih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dengan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rasio</a:t>
            </a:r>
            <a:r>
              <a:rPr lang="en-US" sz="6400" dirty="0">
                <a:solidFill>
                  <a:schemeClr val="dk1"/>
                </a:solidFill>
              </a:rPr>
              <a:t> 80:20 </a:t>
            </a:r>
            <a:r>
              <a:rPr lang="en-US" sz="6400" dirty="0" err="1">
                <a:solidFill>
                  <a:schemeClr val="dk1"/>
                </a:solidFill>
              </a:rPr>
              <a:t>dimana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data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training</a:t>
            </a:r>
            <a:r>
              <a:rPr lang="en-US" sz="6400" dirty="0">
                <a:solidFill>
                  <a:schemeClr val="dk1"/>
                </a:solidFill>
              </a:rPr>
              <a:t> 80% dan </a:t>
            </a:r>
            <a:r>
              <a:rPr lang="en-US" sz="6400" i="1" dirty="0">
                <a:solidFill>
                  <a:schemeClr val="dk1"/>
                </a:solidFill>
              </a:rPr>
              <a:t>data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test</a:t>
            </a:r>
            <a:r>
              <a:rPr lang="en-US" sz="6400" dirty="0">
                <a:solidFill>
                  <a:schemeClr val="dk1"/>
                </a:solidFill>
              </a:rPr>
              <a:t> 20%. </a:t>
            </a:r>
            <a:r>
              <a:rPr lang="en-US" sz="6400" dirty="0" err="1">
                <a:solidFill>
                  <a:schemeClr val="dk1"/>
                </a:solidFill>
              </a:rPr>
              <a:t>Sampel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gambar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penyakit</a:t>
            </a:r>
            <a:r>
              <a:rPr lang="en-US" sz="6400" dirty="0">
                <a:solidFill>
                  <a:schemeClr val="dk1"/>
                </a:solidFill>
              </a:rPr>
              <a:t> pada </a:t>
            </a:r>
            <a:r>
              <a:rPr lang="en-US" sz="6400" dirty="0" err="1">
                <a:solidFill>
                  <a:schemeClr val="dk1"/>
                </a:solidFill>
              </a:rPr>
              <a:t>daun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padi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dapat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dilihat</a:t>
            </a:r>
            <a:r>
              <a:rPr lang="en-US" sz="6400" dirty="0">
                <a:solidFill>
                  <a:schemeClr val="dk1"/>
                </a:solidFill>
              </a:rPr>
              <a:t> pada </a:t>
            </a:r>
            <a:r>
              <a:rPr lang="en-US" sz="6400" dirty="0" err="1">
                <a:solidFill>
                  <a:schemeClr val="dk1"/>
                </a:solidFill>
              </a:rPr>
              <a:t>gambar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disamping</a:t>
            </a:r>
            <a:endParaRPr sz="6400" dirty="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400" dirty="0">
              <a:solidFill>
                <a:schemeClr val="dk1"/>
              </a:solidFill>
            </a:endParaRPr>
          </a:p>
          <a:p>
            <a:pPr marL="342900" marR="0" lvl="0" indent="-374332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►"/>
            </a:pPr>
            <a:r>
              <a:rPr lang="en-US" sz="6400" dirty="0" err="1">
                <a:solidFill>
                  <a:schemeClr val="dk1"/>
                </a:solidFill>
              </a:rPr>
              <a:t>Sebelum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dilakukan</a:t>
            </a:r>
            <a:r>
              <a:rPr lang="en-US" sz="6400" dirty="0">
                <a:solidFill>
                  <a:schemeClr val="dk1"/>
                </a:solidFill>
              </a:rPr>
              <a:t> training, data </a:t>
            </a:r>
            <a:r>
              <a:rPr lang="en-US" sz="6400" dirty="0" err="1">
                <a:solidFill>
                  <a:schemeClr val="dk1"/>
                </a:solidFill>
              </a:rPr>
              <a:t>terlebih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dahulu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melalui</a:t>
            </a:r>
            <a:r>
              <a:rPr lang="en-US" sz="6400" dirty="0">
                <a:solidFill>
                  <a:schemeClr val="dk1"/>
                </a:solidFill>
              </a:rPr>
              <a:t> proses </a:t>
            </a:r>
            <a:r>
              <a:rPr lang="en-US" sz="6400" i="1" dirty="0">
                <a:solidFill>
                  <a:schemeClr val="dk1"/>
                </a:solidFill>
              </a:rPr>
              <a:t>preprocessing</a:t>
            </a:r>
            <a:r>
              <a:rPr lang="en-US" sz="6400" dirty="0">
                <a:solidFill>
                  <a:schemeClr val="dk1"/>
                </a:solidFill>
              </a:rPr>
              <a:t>. </a:t>
            </a:r>
            <a:r>
              <a:rPr lang="en-US" sz="6400" dirty="0" err="1">
                <a:solidFill>
                  <a:schemeClr val="dk1"/>
                </a:solidFill>
              </a:rPr>
              <a:t>Dengan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melakukan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split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dengan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rasio</a:t>
            </a:r>
            <a:r>
              <a:rPr lang="en-US" sz="6400" dirty="0">
                <a:solidFill>
                  <a:schemeClr val="dk1"/>
                </a:solidFill>
              </a:rPr>
              <a:t> 80% data </a:t>
            </a:r>
            <a:r>
              <a:rPr lang="en-US" sz="6400" dirty="0" err="1">
                <a:solidFill>
                  <a:schemeClr val="dk1"/>
                </a:solidFill>
              </a:rPr>
              <a:t>latih</a:t>
            </a:r>
            <a:r>
              <a:rPr lang="en-US" sz="6400" dirty="0">
                <a:solidFill>
                  <a:schemeClr val="dk1"/>
                </a:solidFill>
              </a:rPr>
              <a:t> dan 20% data uji </a:t>
            </a:r>
            <a:r>
              <a:rPr lang="en-US" sz="6400" dirty="0" err="1">
                <a:solidFill>
                  <a:schemeClr val="dk1"/>
                </a:solidFill>
              </a:rPr>
              <a:t>dengan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random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state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sebesar</a:t>
            </a:r>
            <a:r>
              <a:rPr lang="en-US" sz="6400" dirty="0">
                <a:solidFill>
                  <a:schemeClr val="dk1"/>
                </a:solidFill>
              </a:rPr>
              <a:t> 32. </a:t>
            </a:r>
            <a:r>
              <a:rPr lang="en-US" sz="6400" dirty="0" err="1">
                <a:solidFill>
                  <a:schemeClr val="dk1"/>
                </a:solidFill>
              </a:rPr>
              <a:t>Sebelum</a:t>
            </a:r>
            <a:r>
              <a:rPr lang="en-US" sz="6400" dirty="0">
                <a:solidFill>
                  <a:schemeClr val="dk1"/>
                </a:solidFill>
              </a:rPr>
              <a:t> data di-split </a:t>
            </a:r>
            <a:r>
              <a:rPr lang="en-US" sz="6400" dirty="0" err="1">
                <a:solidFill>
                  <a:schemeClr val="dk1"/>
                </a:solidFill>
              </a:rPr>
              <a:t>akan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melalui</a:t>
            </a:r>
            <a:r>
              <a:rPr lang="en-US" sz="6400" dirty="0">
                <a:solidFill>
                  <a:schemeClr val="dk1"/>
                </a:solidFill>
              </a:rPr>
              <a:t> proses augmentation </a:t>
            </a:r>
            <a:r>
              <a:rPr lang="en-US" sz="6400" dirty="0" err="1">
                <a:solidFill>
                  <a:schemeClr val="dk1"/>
                </a:solidFill>
              </a:rPr>
              <a:t>untuk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memperkaya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i="1" dirty="0">
                <a:solidFill>
                  <a:schemeClr val="dk1"/>
                </a:solidFill>
              </a:rPr>
              <a:t>dataset</a:t>
            </a:r>
            <a:r>
              <a:rPr lang="en-US" sz="6400" dirty="0">
                <a:solidFill>
                  <a:schemeClr val="dk1"/>
                </a:solidFill>
              </a:rPr>
              <a:t> yang </a:t>
            </a:r>
            <a:r>
              <a:rPr lang="en-US" sz="6400" dirty="0" err="1">
                <a:solidFill>
                  <a:schemeClr val="dk1"/>
                </a:solidFill>
              </a:rPr>
              <a:t>akan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digunakan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dengan</a:t>
            </a:r>
            <a:r>
              <a:rPr lang="en-US" sz="6400" dirty="0">
                <a:solidFill>
                  <a:schemeClr val="dk1"/>
                </a:solidFill>
              </a:rPr>
              <a:t> </a:t>
            </a:r>
            <a:r>
              <a:rPr lang="en-US" sz="6400" dirty="0" err="1">
                <a:solidFill>
                  <a:schemeClr val="dk1"/>
                </a:solidFill>
              </a:rPr>
              <a:t>jumlah</a:t>
            </a:r>
            <a:r>
              <a:rPr lang="en-US" sz="6400" dirty="0">
                <a:solidFill>
                  <a:schemeClr val="dk1"/>
                </a:solidFill>
              </a:rPr>
              <a:t> data </a:t>
            </a:r>
            <a:r>
              <a:rPr lang="en-US" sz="6400" dirty="0" err="1">
                <a:solidFill>
                  <a:schemeClr val="dk1"/>
                </a:solidFill>
              </a:rPr>
              <a:t>setelah</a:t>
            </a:r>
            <a:r>
              <a:rPr lang="en-US" sz="6400" dirty="0">
                <a:solidFill>
                  <a:schemeClr val="dk1"/>
                </a:solidFill>
              </a:rPr>
              <a:t> augmentation </a:t>
            </a:r>
            <a:r>
              <a:rPr lang="en-US" sz="6400" dirty="0" err="1">
                <a:solidFill>
                  <a:schemeClr val="dk1"/>
                </a:solidFill>
              </a:rPr>
              <a:t>sebesar</a:t>
            </a:r>
            <a:r>
              <a:rPr lang="en-US" sz="6400" dirty="0">
                <a:solidFill>
                  <a:schemeClr val="dk1"/>
                </a:solidFill>
              </a:rPr>
              <a:t> 1808 data.</a:t>
            </a:r>
            <a:endParaRPr sz="64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2616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21" name="Google Shape;321;g19390a9197a_3_15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g19390a9197a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5117593" cy="26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390a9197a_3_26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Model Training</a:t>
            </a:r>
            <a:br>
              <a:rPr lang="en-US" sz="3200">
                <a:solidFill>
                  <a:srgbClr val="5464BE"/>
                </a:solidFill>
              </a:rPr>
            </a:br>
            <a:r>
              <a:rPr lang="en-US" sz="2300"/>
              <a:t>Arsitektur Model</a:t>
            </a:r>
            <a:br>
              <a:rPr lang="en-US" sz="2200"/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328" name="Google Shape;328;g19390a9197a_3_26"/>
          <p:cNvSpPr txBox="1"/>
          <p:nvPr/>
        </p:nvSpPr>
        <p:spPr>
          <a:xfrm>
            <a:off x="3413600" y="1390175"/>
            <a:ext cx="6163537" cy="5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3048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</a:rPr>
              <a:t>Penelitian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ini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menerapkan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metode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transfer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learning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menggunakan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pre-trained model DenseNet121</a:t>
            </a:r>
            <a:r>
              <a:rPr lang="en-US" sz="1700" dirty="0">
                <a:solidFill>
                  <a:schemeClr val="dk1"/>
                </a:solidFill>
              </a:rPr>
              <a:t>. Model </a:t>
            </a:r>
            <a:r>
              <a:rPr lang="en-US" sz="1700" dirty="0" err="1">
                <a:solidFill>
                  <a:schemeClr val="dk1"/>
                </a:solidFill>
              </a:rPr>
              <a:t>ini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digunakan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karena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telah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terbukti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mampu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mendeteksi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penyakit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tanaman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akurasi</a:t>
            </a:r>
            <a:r>
              <a:rPr lang="en-US" sz="1700" dirty="0">
                <a:solidFill>
                  <a:schemeClr val="dk1"/>
                </a:solidFill>
              </a:rPr>
              <a:t> ROC AUC </a:t>
            </a:r>
            <a:r>
              <a:rPr lang="en-US" sz="1700" dirty="0" err="1">
                <a:solidFill>
                  <a:schemeClr val="dk1"/>
                </a:solidFill>
              </a:rPr>
              <a:t>sebesar</a:t>
            </a:r>
            <a:r>
              <a:rPr lang="en-US" sz="1700" dirty="0">
                <a:solidFill>
                  <a:schemeClr val="dk1"/>
                </a:solidFill>
              </a:rPr>
              <a:t> 0.972 </a:t>
            </a:r>
            <a:endParaRPr sz="1700" dirty="0">
              <a:solidFill>
                <a:schemeClr val="dk1"/>
              </a:solidFill>
            </a:endParaRPr>
          </a:p>
          <a:p>
            <a:pPr marL="0" lvl="0" indent="3048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</a:rPr>
              <a:t>Pada </a:t>
            </a:r>
            <a:r>
              <a:rPr lang="en-US" sz="1700" dirty="0" err="1">
                <a:solidFill>
                  <a:schemeClr val="dk1"/>
                </a:solidFill>
              </a:rPr>
              <a:t>penelitian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ini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menambahkan</a:t>
            </a:r>
            <a:r>
              <a:rPr lang="en-US" sz="1700" dirty="0">
                <a:solidFill>
                  <a:schemeClr val="dk1"/>
                </a:solidFill>
              </a:rPr>
              <a:t> 4 </a:t>
            </a:r>
            <a:r>
              <a:rPr lang="en-US" sz="1700" dirty="0" err="1">
                <a:solidFill>
                  <a:schemeClr val="dk1"/>
                </a:solidFill>
              </a:rPr>
              <a:t>arsitektur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fully</a:t>
            </a:r>
            <a:r>
              <a:rPr lang="en-US" sz="1700" dirty="0">
                <a:solidFill>
                  <a:schemeClr val="dk1"/>
                </a:solidFill>
              </a:rPr>
              <a:t> c</a:t>
            </a:r>
            <a:r>
              <a:rPr lang="en-US" sz="1700" i="1" dirty="0">
                <a:solidFill>
                  <a:schemeClr val="dk1"/>
                </a:solidFill>
              </a:rPr>
              <a:t>onnected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layers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dengan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i="1" dirty="0">
                <a:solidFill>
                  <a:schemeClr val="dk1"/>
                </a:solidFill>
              </a:rPr>
              <a:t>layers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tersebut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diantaranya</a:t>
            </a:r>
            <a:r>
              <a:rPr lang="en-US" sz="1700" dirty="0">
                <a:solidFill>
                  <a:schemeClr val="dk1"/>
                </a:solidFill>
              </a:rPr>
              <a:t> (1) </a:t>
            </a:r>
            <a:r>
              <a:rPr lang="en-US" sz="1700" i="1" dirty="0">
                <a:solidFill>
                  <a:schemeClr val="dk1"/>
                </a:solidFill>
              </a:rPr>
              <a:t>Dense Layer 1024, activation ‘</a:t>
            </a:r>
            <a:r>
              <a:rPr lang="en-US" sz="1700" i="1" dirty="0" err="1">
                <a:solidFill>
                  <a:schemeClr val="dk1"/>
                </a:solidFill>
              </a:rPr>
              <a:t>relu</a:t>
            </a:r>
            <a:r>
              <a:rPr lang="en-US" sz="1700" i="1" dirty="0">
                <a:solidFill>
                  <a:schemeClr val="dk1"/>
                </a:solidFill>
              </a:rPr>
              <a:t>’, dropout = 0.2; (2) Dense Layer 512, activation ‘</a:t>
            </a:r>
            <a:r>
              <a:rPr lang="en-US" sz="1700" i="1" dirty="0" err="1">
                <a:solidFill>
                  <a:schemeClr val="dk1"/>
                </a:solidFill>
              </a:rPr>
              <a:t>relu</a:t>
            </a:r>
            <a:r>
              <a:rPr lang="en-US" sz="1700" i="1" dirty="0">
                <a:solidFill>
                  <a:schemeClr val="dk1"/>
                </a:solidFill>
              </a:rPr>
              <a:t>’, dropout = 0.2; (3) Dense Layer 256, activation ‘</a:t>
            </a:r>
            <a:r>
              <a:rPr lang="en-US" sz="1700" i="1" dirty="0" err="1">
                <a:solidFill>
                  <a:schemeClr val="dk1"/>
                </a:solidFill>
              </a:rPr>
              <a:t>relu</a:t>
            </a:r>
            <a:r>
              <a:rPr lang="en-US" sz="1700" i="1" dirty="0">
                <a:solidFill>
                  <a:schemeClr val="dk1"/>
                </a:solidFill>
              </a:rPr>
              <a:t>’, dropout = 0.2; (4) Dense Layer 128, activation ‘</a:t>
            </a:r>
            <a:r>
              <a:rPr lang="en-US" sz="1700" i="1" dirty="0" err="1">
                <a:solidFill>
                  <a:schemeClr val="dk1"/>
                </a:solidFill>
              </a:rPr>
              <a:t>relu</a:t>
            </a:r>
            <a:r>
              <a:rPr lang="en-US" sz="1700" i="1" dirty="0">
                <a:solidFill>
                  <a:schemeClr val="dk1"/>
                </a:solidFill>
              </a:rPr>
              <a:t>’, dropout = 0.2, flatten.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Sehingga</a:t>
            </a:r>
            <a:r>
              <a:rPr lang="en-US" sz="1700" dirty="0">
                <a:solidFill>
                  <a:schemeClr val="dk1"/>
                </a:solidFill>
              </a:rPr>
              <a:t> layers </a:t>
            </a:r>
            <a:r>
              <a:rPr lang="en-US" sz="1700" dirty="0" err="1">
                <a:solidFill>
                  <a:schemeClr val="dk1"/>
                </a:solidFill>
              </a:rPr>
              <a:t>dapat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divisualisasikan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sebagai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r>
              <a:rPr lang="en-US" sz="1700" dirty="0" err="1">
                <a:solidFill>
                  <a:schemeClr val="dk1"/>
                </a:solidFill>
              </a:rPr>
              <a:t>berikut</a:t>
            </a:r>
            <a:r>
              <a:rPr lang="en-US" sz="1700" dirty="0">
                <a:solidFill>
                  <a:schemeClr val="dk1"/>
                </a:solidFill>
              </a:rPr>
              <a:t>:</a:t>
            </a:r>
            <a:endParaRPr sz="1700" dirty="0">
              <a:solidFill>
                <a:schemeClr val="dk1"/>
              </a:solidFill>
            </a:endParaRPr>
          </a:p>
          <a:p>
            <a:pPr marL="342900" marR="0" lvl="0" indent="-26162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92"/>
              <a:buFont typeface="Noto Sans Symbols"/>
              <a:buNone/>
            </a:pPr>
            <a:endParaRPr sz="5502" dirty="0">
              <a:solidFill>
                <a:schemeClr val="dk1"/>
              </a:solidFill>
            </a:endParaRPr>
          </a:p>
        </p:txBody>
      </p:sp>
      <p:sp>
        <p:nvSpPr>
          <p:cNvPr id="329" name="Google Shape;329;g19390a9197a_3_26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0" name="Google Shape;330;g19390a9197a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2103252"/>
            <a:ext cx="2091475" cy="463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9390a9197a_3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85" y="1390175"/>
            <a:ext cx="1949350" cy="8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390a9197a_3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Model Penelitian</a:t>
            </a:r>
            <a:br>
              <a:rPr lang="en-US" sz="3200">
                <a:solidFill>
                  <a:srgbClr val="5464BE"/>
                </a:solidFill>
              </a:rPr>
            </a:br>
            <a:r>
              <a:rPr lang="en-US" sz="2300"/>
              <a:t>Model Training</a:t>
            </a:r>
            <a:br>
              <a:rPr lang="en-US" sz="2200"/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337" name="Google Shape;337;g19390a9197a_3_39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8" name="Google Shape;338;g19390a9197a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930500"/>
            <a:ext cx="3605500" cy="27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9390a9197a_3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50" y="1978100"/>
            <a:ext cx="3532900" cy="26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9390a9197a_3_39"/>
          <p:cNvSpPr txBox="1"/>
          <p:nvPr/>
        </p:nvSpPr>
        <p:spPr>
          <a:xfrm>
            <a:off x="899800" y="4274125"/>
            <a:ext cx="727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Berdasarkan gambar model accuracy,  nilai akurasi pada epoch-1 model validasi pada kisaran 0.35 dan telah mencapai akurasi 1 pada  epoch-15. Sedangkan model training memiliki akurasi sekitar 0.5 pada epoch-1 dan mencapai akurasi 1 pada  epoch-13. Berdasarkan gambar model loss nilai </a:t>
            </a:r>
            <a:r>
              <a:rPr lang="en-US" sz="1600" i="1"/>
              <a:t>loss</a:t>
            </a:r>
            <a:r>
              <a:rPr lang="en-US" sz="1600"/>
              <a:t> pada epoch-1 pada kisaran 1.4 dan telah mencapai loss 0 pada  epoch-35. Sedangkan model training memiliki akurasi sekitar 1.3 pada epoch-1 dan mencapai loss 0 pada  epoch-20.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390a9197a_3_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Model Testing</a:t>
            </a:r>
            <a:br>
              <a:rPr lang="en-US" sz="3200">
                <a:solidFill>
                  <a:srgbClr val="5464BE"/>
                </a:solidFill>
              </a:rPr>
            </a:br>
            <a:r>
              <a:rPr lang="en-US" sz="2311"/>
              <a:t>Classification Report</a:t>
            </a:r>
            <a:br>
              <a:rPr lang="en-US" sz="2311">
                <a:solidFill>
                  <a:srgbClr val="5464BE"/>
                </a:solidFill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346" name="Google Shape;346;g19390a9197a_3_56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g19390a9197a_3_56"/>
          <p:cNvSpPr txBox="1"/>
          <p:nvPr/>
        </p:nvSpPr>
        <p:spPr>
          <a:xfrm>
            <a:off x="899800" y="4450125"/>
            <a:ext cx="727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Berdasarkan </a:t>
            </a:r>
            <a:r>
              <a:rPr lang="en-US" sz="1600" i="1">
                <a:solidFill>
                  <a:schemeClr val="dk1"/>
                </a:solidFill>
              </a:rPr>
              <a:t>classification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i="1">
                <a:solidFill>
                  <a:schemeClr val="dk1"/>
                </a:solidFill>
              </a:rPr>
              <a:t>report</a:t>
            </a:r>
            <a:r>
              <a:rPr lang="en-US" sz="1600">
                <a:solidFill>
                  <a:schemeClr val="dk1"/>
                </a:solidFill>
              </a:rPr>
              <a:t> nilai </a:t>
            </a:r>
            <a:r>
              <a:rPr lang="en-US" sz="1600" i="1">
                <a:solidFill>
                  <a:schemeClr val="dk1"/>
                </a:solidFill>
              </a:rPr>
              <a:t>f1-score</a:t>
            </a:r>
            <a:r>
              <a:rPr lang="en-US" sz="1600">
                <a:solidFill>
                  <a:schemeClr val="dk1"/>
                </a:solidFill>
              </a:rPr>
              <a:t> pada model sebesar 1.00 dengan seluruh variasi </a:t>
            </a:r>
            <a:r>
              <a:rPr lang="en-US" sz="1600" i="1">
                <a:solidFill>
                  <a:schemeClr val="dk1"/>
                </a:solidFill>
              </a:rPr>
              <a:t>f1-score macro, weighted, dan samples avg</a:t>
            </a:r>
            <a:r>
              <a:rPr lang="en-US" sz="1600">
                <a:solidFill>
                  <a:schemeClr val="dk1"/>
                </a:solidFill>
              </a:rPr>
              <a:t> menunjukan nilai 1,00 dengan jumlah </a:t>
            </a:r>
            <a:r>
              <a:rPr lang="en-US" sz="1600" i="1">
                <a:solidFill>
                  <a:schemeClr val="dk1"/>
                </a:solidFill>
              </a:rPr>
              <a:t>support</a:t>
            </a:r>
            <a:r>
              <a:rPr lang="en-US" sz="1600">
                <a:solidFill>
                  <a:schemeClr val="dk1"/>
                </a:solidFill>
              </a:rPr>
              <a:t> sebesar 362 data Berdasarkan data gambar klasifikasi yang dilakukan sesuai dengan klaim yang diberikan dengan tingkat akurasi sebesar 1.0.</a:t>
            </a:r>
            <a:endParaRPr sz="1600">
              <a:solidFill>
                <a:schemeClr val="dk1"/>
              </a:solidFill>
            </a:endParaRPr>
          </a:p>
          <a:p>
            <a:pPr marL="10795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48" name="Google Shape;348;g19390a9197a_3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175" y="2170888"/>
            <a:ext cx="3459060" cy="20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9390a9197a_3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325" y="1701900"/>
            <a:ext cx="3713000" cy="297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390a9197a_3_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Model Testing</a:t>
            </a:r>
            <a:br>
              <a:rPr lang="en-US" sz="3200">
                <a:solidFill>
                  <a:srgbClr val="5464BE"/>
                </a:solidFill>
              </a:rPr>
            </a:br>
            <a:r>
              <a:rPr lang="en-US" sz="2311"/>
              <a:t>Image Testing</a:t>
            </a:r>
            <a:br>
              <a:rPr lang="en-US" sz="2200"/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/>
            </a:br>
            <a:endParaRPr sz="3200"/>
          </a:p>
        </p:txBody>
      </p:sp>
      <p:sp>
        <p:nvSpPr>
          <p:cNvPr id="355" name="Google Shape;355;g19390a9197a_3_69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g19390a9197a_3_69"/>
          <p:cNvSpPr txBox="1"/>
          <p:nvPr/>
        </p:nvSpPr>
        <p:spPr>
          <a:xfrm>
            <a:off x="830525" y="4796500"/>
            <a:ext cx="727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Selain itu model testing yang digunakan dengan memberikan gambar random dari </a:t>
            </a:r>
            <a:r>
              <a:rPr lang="en-US" i="1">
                <a:solidFill>
                  <a:schemeClr val="dk1"/>
                </a:solidFill>
              </a:rPr>
              <a:t>google.images.com</a:t>
            </a:r>
            <a:r>
              <a:rPr lang="en-US">
                <a:solidFill>
                  <a:schemeClr val="dk1"/>
                </a:solidFill>
              </a:rPr>
              <a:t> yang telah memiliki label yang pasti, lalu di-</a:t>
            </a:r>
            <a:r>
              <a:rPr lang="en-US" i="1">
                <a:solidFill>
                  <a:schemeClr val="dk1"/>
                </a:solidFill>
              </a:rPr>
              <a:t>feed</a:t>
            </a:r>
            <a:r>
              <a:rPr lang="en-US">
                <a:solidFill>
                  <a:schemeClr val="dk1"/>
                </a:solidFill>
              </a:rPr>
              <a:t> ke model dan diprediksi. Hasil yang diberikan dengan dua </a:t>
            </a:r>
            <a:r>
              <a:rPr lang="en-US" i="1">
                <a:solidFill>
                  <a:schemeClr val="dk1"/>
                </a:solidFill>
              </a:rPr>
              <a:t>images</a:t>
            </a:r>
            <a:r>
              <a:rPr lang="en-US">
                <a:solidFill>
                  <a:schemeClr val="dk1"/>
                </a:solidFill>
              </a:rPr>
              <a:t> adalah sebagai berikut:  Berdasarkan hasil klasifikasi diatas kita bisa melihat bahwa padi tersebut memiliki brown spot dan hasil yang diprediksi oleh model adalah benar brown spot.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795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7" name="Google Shape;357;g19390a9197a_3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800" y="1632625"/>
            <a:ext cx="2984150" cy="305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9390a9197a_3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96" y="1632625"/>
            <a:ext cx="2599004" cy="30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390a9197a_3_86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Web Deployment</a:t>
            </a:r>
            <a:br>
              <a:rPr lang="en-US" sz="2200">
                <a:solidFill>
                  <a:srgbClr val="5464BE"/>
                </a:solidFill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5464BE"/>
                </a:solidFill>
              </a:rPr>
            </a:br>
            <a:endParaRPr sz="3200">
              <a:solidFill>
                <a:srgbClr val="5464BE"/>
              </a:solidFill>
            </a:endParaRPr>
          </a:p>
        </p:txBody>
      </p:sp>
      <p:sp>
        <p:nvSpPr>
          <p:cNvPr id="364" name="Google Shape;364;g19390a9197a_3_86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g19390a9197a_3_86"/>
          <p:cNvSpPr txBox="1"/>
          <p:nvPr/>
        </p:nvSpPr>
        <p:spPr>
          <a:xfrm>
            <a:off x="6183840" y="1818285"/>
            <a:ext cx="4038188" cy="145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Model deep learning di-deploy </a:t>
            </a:r>
            <a:r>
              <a:rPr lang="en-US" sz="1600" dirty="0" err="1">
                <a:solidFill>
                  <a:schemeClr val="dk1"/>
                </a:solidFill>
              </a:rPr>
              <a:t>secara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lokal</a:t>
            </a:r>
            <a:r>
              <a:rPr lang="en-US" sz="1600" dirty="0">
                <a:solidFill>
                  <a:schemeClr val="dk1"/>
                </a:solidFill>
              </a:rPr>
              <a:t> pada </a:t>
            </a:r>
            <a:r>
              <a:rPr lang="en-US" sz="1600" dirty="0" err="1">
                <a:solidFill>
                  <a:schemeClr val="dk1"/>
                </a:solidFill>
              </a:rPr>
              <a:t>aplikasi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berbasis</a:t>
            </a:r>
            <a:r>
              <a:rPr lang="en-US" sz="1600" dirty="0">
                <a:solidFill>
                  <a:schemeClr val="dk1"/>
                </a:solidFill>
              </a:rPr>
              <a:t> website. Link </a:t>
            </a:r>
            <a:r>
              <a:rPr lang="en-US" sz="1600" dirty="0" err="1">
                <a:solidFill>
                  <a:schemeClr val="dk1"/>
                </a:solidFill>
              </a:rPr>
              <a:t>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diakses</a:t>
            </a:r>
            <a:r>
              <a:rPr lang="en-US" sz="1600" dirty="0">
                <a:solidFill>
                  <a:schemeClr val="dk1"/>
                </a:solidFill>
              </a:rPr>
              <a:t> pada browser </a:t>
            </a:r>
            <a:r>
              <a:rPr lang="en-US" sz="1600" dirty="0" err="1">
                <a:solidFill>
                  <a:schemeClr val="dk1"/>
                </a:solidFill>
              </a:rPr>
              <a:t>dengan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menuliskan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alamat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localhost</a:t>
            </a: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http://127.0.0.1:5000/Image_Classification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setelah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menjalankan</a:t>
            </a:r>
            <a:r>
              <a:rPr lang="en-US" sz="1600" dirty="0">
                <a:solidFill>
                  <a:schemeClr val="dk1"/>
                </a:solidFill>
              </a:rPr>
              <a:t> app.py.</a:t>
            </a:r>
            <a:endParaRPr sz="1600" dirty="0"/>
          </a:p>
        </p:txBody>
      </p:sp>
      <p:pic>
        <p:nvPicPr>
          <p:cNvPr id="366" name="Google Shape;366;g19390a9197a_3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40" y="1423650"/>
            <a:ext cx="5335260" cy="3052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FC599-EE87-826A-2D74-45021EF7F832}"/>
              </a:ext>
            </a:extLst>
          </p:cNvPr>
          <p:cNvSpPr txBox="1"/>
          <p:nvPr/>
        </p:nvSpPr>
        <p:spPr>
          <a:xfrm>
            <a:off x="6174218" y="3449854"/>
            <a:ext cx="40381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Tombol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Klasifikasi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mengarahkan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halaman</a:t>
            </a:r>
            <a:r>
              <a:rPr lang="en-US" sz="1600" dirty="0">
                <a:solidFill>
                  <a:schemeClr val="dk1"/>
                </a:solidFill>
              </a:rPr>
              <a:t> web </a:t>
            </a:r>
            <a:r>
              <a:rPr lang="en-US" sz="1600" dirty="0" err="1">
                <a:solidFill>
                  <a:schemeClr val="dk1"/>
                </a:solidFill>
              </a:rPr>
              <a:t>utama</a:t>
            </a:r>
            <a:r>
              <a:rPr lang="en-US" sz="1600" dirty="0">
                <a:solidFill>
                  <a:schemeClr val="dk1"/>
                </a:solidFill>
              </a:rPr>
              <a:t>. </a:t>
            </a:r>
            <a:r>
              <a:rPr lang="en-US" sz="1600" dirty="0" err="1">
                <a:solidFill>
                  <a:schemeClr val="dk1"/>
                </a:solidFill>
              </a:rPr>
              <a:t>Kemudian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terdapat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tombol</a:t>
            </a:r>
            <a:r>
              <a:rPr lang="en-US" sz="1600" dirty="0">
                <a:solidFill>
                  <a:schemeClr val="dk1"/>
                </a:solidFill>
              </a:rPr>
              <a:t> Solusi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yang </a:t>
            </a:r>
            <a:r>
              <a:rPr lang="en-US" sz="1600" dirty="0" err="1">
                <a:solidFill>
                  <a:schemeClr val="dk1"/>
                </a:solidFill>
              </a:rPr>
              <a:t>didesain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secara</a:t>
            </a:r>
            <a:r>
              <a:rPr lang="en-US" sz="1600" dirty="0">
                <a:solidFill>
                  <a:schemeClr val="dk1"/>
                </a:solidFill>
              </a:rPr>
              <a:t> dropdown.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D9F40-9BD4-E089-9F03-13F58425AD14}"/>
              </a:ext>
            </a:extLst>
          </p:cNvPr>
          <p:cNvSpPr txBox="1"/>
          <p:nvPr/>
        </p:nvSpPr>
        <p:spPr>
          <a:xfrm>
            <a:off x="677324" y="4763311"/>
            <a:ext cx="95350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</a:rPr>
              <a:t>Komponen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dropdown </a:t>
            </a:r>
            <a:r>
              <a:rPr lang="en-US" sz="1600" dirty="0" err="1">
                <a:solidFill>
                  <a:schemeClr val="dk1"/>
                </a:solidFill>
              </a:rPr>
              <a:t>tersebut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adalah</a:t>
            </a:r>
            <a:r>
              <a:rPr lang="en-US" sz="1600" dirty="0">
                <a:solidFill>
                  <a:schemeClr val="dk1"/>
                </a:solidFill>
              </a:rPr>
              <a:t> Leaf Smut </a:t>
            </a:r>
            <a:r>
              <a:rPr lang="en-US" sz="1600" dirty="0" err="1">
                <a:solidFill>
                  <a:schemeClr val="dk1"/>
                </a:solidFill>
              </a:rPr>
              <a:t>yaitu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mengarahkan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solusi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leaf smut, Brown-Spot </a:t>
            </a:r>
            <a:r>
              <a:rPr lang="en-US" sz="1600" dirty="0" err="1">
                <a:solidFill>
                  <a:schemeClr val="dk1"/>
                </a:solidFill>
              </a:rPr>
              <a:t>yaitu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mengarahkan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</a:t>
            </a:r>
            <a:r>
              <a:rPr lang="en-US" sz="1600" dirty="0">
                <a:solidFill>
                  <a:schemeClr val="dk1"/>
                </a:solidFill>
              </a:rPr>
              <a:t> Solusi </a:t>
            </a: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brown spot dan Bacterial-Leaf-Blight </a:t>
            </a:r>
            <a:r>
              <a:rPr lang="en-US" sz="1600" dirty="0" err="1">
                <a:solidFill>
                  <a:schemeClr val="dk1"/>
                </a:solidFill>
              </a:rPr>
              <a:t>yaitu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mengarahkan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ke</a:t>
            </a:r>
            <a:r>
              <a:rPr lang="en-US" sz="1600" dirty="0">
                <a:solidFill>
                  <a:schemeClr val="dk1"/>
                </a:solidFill>
              </a:rPr>
              <a:t> Solusi </a:t>
            </a:r>
            <a:r>
              <a:rPr lang="en-US" sz="1600" dirty="0" err="1">
                <a:solidFill>
                  <a:schemeClr val="dk1"/>
                </a:solidFill>
              </a:rPr>
              <a:t>untuk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penyakit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daun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padi</a:t>
            </a:r>
            <a:r>
              <a:rPr lang="en-US" sz="1600" dirty="0">
                <a:solidFill>
                  <a:schemeClr val="dk1"/>
                </a:solidFill>
              </a:rPr>
              <a:t> bacterial leaf blight.  </a:t>
            </a:r>
            <a:endParaRPr lang="en-US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390a9197a_2_41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Web Deployment</a:t>
            </a:r>
            <a:br>
              <a:rPr lang="en-US" sz="2200">
                <a:solidFill>
                  <a:srgbClr val="5464BE"/>
                </a:solidFill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5464BE"/>
                </a:solidFill>
              </a:rPr>
            </a:br>
            <a:endParaRPr sz="3200">
              <a:solidFill>
                <a:srgbClr val="5464BE"/>
              </a:solidFill>
            </a:endParaRPr>
          </a:p>
        </p:txBody>
      </p:sp>
      <p:sp>
        <p:nvSpPr>
          <p:cNvPr id="380" name="Google Shape;380;g19390a9197a_2_414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1" name="Google Shape;381;g19390a9197a_2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" y="1669925"/>
            <a:ext cx="56672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9390a9197a_2_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750" y="1669925"/>
            <a:ext cx="5372699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79BC1-E042-41FC-1C12-44153FC59C70}"/>
              </a:ext>
            </a:extLst>
          </p:cNvPr>
          <p:cNvSpPr txBox="1"/>
          <p:nvPr/>
        </p:nvSpPr>
        <p:spPr>
          <a:xfrm>
            <a:off x="398388" y="5056632"/>
            <a:ext cx="571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klasifikasi</a:t>
            </a:r>
            <a:r>
              <a:rPr lang="en-US" sz="1600" dirty="0"/>
              <a:t>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mengunggah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padi</a:t>
            </a:r>
            <a:r>
              <a:rPr lang="en-US" sz="1600" dirty="0"/>
              <a:t> yang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dideteksi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menekan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</a:t>
            </a:r>
            <a:r>
              <a:rPr lang="en-US" sz="1600" dirty="0" err="1"/>
              <a:t>Unggah</a:t>
            </a:r>
            <a:r>
              <a:rPr lang="en-US" sz="1600" dirty="0"/>
              <a:t> Gambar. </a:t>
            </a:r>
            <a:endParaRPr lang="en-ID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782D8-DB26-B2B5-AC9E-92006860473B}"/>
              </a:ext>
            </a:extLst>
          </p:cNvPr>
          <p:cNvSpPr txBox="1"/>
          <p:nvPr/>
        </p:nvSpPr>
        <p:spPr>
          <a:xfrm>
            <a:off x="6396749" y="5056632"/>
            <a:ext cx="5372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Jika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diunggah</a:t>
            </a:r>
            <a:r>
              <a:rPr lang="en-US" sz="1600" dirty="0"/>
              <a:t>, </a:t>
            </a:r>
            <a:r>
              <a:rPr lang="en-US" sz="1600" dirty="0" err="1"/>
              <a:t>tekan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Predict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mendeteksi</a:t>
            </a:r>
            <a:r>
              <a:rPr lang="en-US" sz="1600" dirty="0"/>
              <a:t> </a:t>
            </a:r>
            <a:r>
              <a:rPr lang="en-US" sz="1600" dirty="0" err="1"/>
              <a:t>penyakit</a:t>
            </a:r>
            <a:r>
              <a:rPr lang="en-US" sz="1600" dirty="0"/>
              <a:t> pada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padi</a:t>
            </a:r>
            <a:r>
              <a:rPr lang="en-US" sz="1600" dirty="0"/>
              <a:t> yang </a:t>
            </a:r>
            <a:r>
              <a:rPr lang="en-US" sz="1600" dirty="0" err="1"/>
              <a:t>diunggah</a:t>
            </a:r>
            <a:r>
              <a:rPr lang="en-US" sz="1600" dirty="0"/>
              <a:t>.</a:t>
            </a:r>
            <a:endParaRPr lang="en-ID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390a9197a_2_423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 sz="3200">
                <a:solidFill>
                  <a:srgbClr val="5464BE"/>
                </a:solidFill>
              </a:rPr>
              <a:t>Alur Penelitian - Web Deployment</a:t>
            </a:r>
            <a:br>
              <a:rPr lang="en-US" sz="2200">
                <a:solidFill>
                  <a:srgbClr val="5464BE"/>
                </a:solidFill>
              </a:rPr>
            </a:br>
            <a:br>
              <a:rPr lang="en-US" sz="1800">
                <a:solidFill>
                  <a:srgbClr val="5464BE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5464BE"/>
                </a:solidFill>
              </a:rPr>
            </a:br>
            <a:endParaRPr sz="3200">
              <a:solidFill>
                <a:srgbClr val="5464BE"/>
              </a:solidFill>
            </a:endParaRPr>
          </a:p>
        </p:txBody>
      </p:sp>
      <p:sp>
        <p:nvSpPr>
          <p:cNvPr id="388" name="Google Shape;388;g19390a9197a_2_423"/>
          <p:cNvSpPr txBox="1"/>
          <p:nvPr/>
        </p:nvSpPr>
        <p:spPr>
          <a:xfrm>
            <a:off x="1133856" y="505663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" name="Google Shape;389;g19390a9197a_2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432068"/>
            <a:ext cx="8229691" cy="3805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9851E5-98F6-5253-D444-70C7AFDC2DDD}"/>
              </a:ext>
            </a:extLst>
          </p:cNvPr>
          <p:cNvSpPr txBox="1"/>
          <p:nvPr/>
        </p:nvSpPr>
        <p:spPr>
          <a:xfrm>
            <a:off x="538441" y="5425931"/>
            <a:ext cx="836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Penjelasan</a:t>
            </a:r>
            <a:r>
              <a:rPr lang="en-US" sz="1600" dirty="0"/>
              <a:t> dan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penanganan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penyakit</a:t>
            </a:r>
            <a:r>
              <a:rPr lang="en-US" sz="1600" dirty="0"/>
              <a:t> yang </a:t>
            </a:r>
            <a:r>
              <a:rPr lang="en-US" sz="1600" dirty="0" err="1"/>
              <a:t>dideteksi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tertera</a:t>
            </a:r>
            <a:r>
              <a:rPr lang="en-US" sz="1600" dirty="0"/>
              <a:t> pada </a:t>
            </a:r>
            <a:r>
              <a:rPr lang="en-US" sz="1600" dirty="0" err="1"/>
              <a:t>halaman</a:t>
            </a:r>
            <a:r>
              <a:rPr lang="en-US" sz="1600" dirty="0"/>
              <a:t> web.</a:t>
            </a:r>
            <a:endParaRPr lang="en-ID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US">
                <a:solidFill>
                  <a:srgbClr val="002060"/>
                </a:solidFill>
              </a:rPr>
              <a:t>Bagian I – Informasi Kelompok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390a9197a_3_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464BE"/>
                </a:solidFill>
              </a:rPr>
              <a:t>Kesimpulan &amp; Saran 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395" name="Google Shape;395;g19390a9197a_3_81"/>
          <p:cNvSpPr txBox="1">
            <a:spLocks noGrp="1"/>
          </p:cNvSpPr>
          <p:nvPr>
            <p:ph idx="1"/>
          </p:nvPr>
        </p:nvSpPr>
        <p:spPr>
          <a:xfrm>
            <a:off x="677325" y="1732547"/>
            <a:ext cx="9092317" cy="425965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Kombinasi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pretrained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DenseNet121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 fully connected layers: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(1) 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 Layer 1024, activation ‘</a:t>
            </a:r>
            <a:r>
              <a:rPr lang="en-US" sz="1798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’; (2) dropout = 0.2; (3) Dense Layer 512, activation ‘</a:t>
            </a:r>
            <a:r>
              <a:rPr lang="en-US" sz="1798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’, (4) dropout = 0.2; (5) Dense Layer 256, activation ‘</a:t>
            </a:r>
            <a:r>
              <a:rPr lang="en-US" sz="1798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’, (5) dropout = 0.2; (6) Dense Layer 128, activation ‘</a:t>
            </a:r>
            <a:r>
              <a:rPr lang="en-US" sz="1798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’, (7) dropout = 0.2, (8) flatten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mampu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menunjukan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kemampuan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sempurna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mengklasifikasi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healthy 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tanpa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brown spot, </a:t>
            </a:r>
            <a:r>
              <a:rPr lang="en-US" sz="1798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hispa</a:t>
            </a:r>
            <a:r>
              <a:rPr lang="en-US" sz="1798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dan leaf blast)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f1-score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sebesar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1.00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100%. </a:t>
            </a:r>
          </a:p>
          <a:p>
            <a:pPr marL="5715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endParaRPr lang="en-US" sz="1798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lanjutan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 masa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meningkatkan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resolusi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berbeda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mencerminkan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kondisi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lapangan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bervariasi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penyakit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798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variasi</a:t>
            </a:r>
            <a:r>
              <a:rPr lang="en-US" sz="1798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input.</a:t>
            </a:r>
            <a:endParaRPr sz="1798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6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Daftar Pustaka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401" name="Google Shape;401;p30"/>
          <p:cNvSpPr txBox="1">
            <a:spLocks noGrp="1"/>
          </p:cNvSpPr>
          <p:nvPr>
            <p:ph idx="1"/>
          </p:nvPr>
        </p:nvSpPr>
        <p:spPr>
          <a:xfrm>
            <a:off x="677324" y="1299875"/>
            <a:ext cx="10746600" cy="4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 E. Rahayu, M. Pohan, H. F. Perekonomian Indonesia. Medan: Perdana Publishing. 2016.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H.Febriaty, “Analisis Perkembangan Impor Beras Di Indonesia”, EKONOMIKAWAN: Jurnal Ilmu Ekonomi dan Studi Pembangunan, 16(2), pp. 134–141. 2016.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A. P. Hutabarat, M. Julham, and A. Wanto, “Penerapan Algoritma Backpropagation Dalam Memprediksi Produksi Tanaman Padi Sawah Menurut Kabupaten/Kota di Sumatera Utara,” Jurnal semanTIK, vol. 4, no. 1, pp. 77–86, 2018.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B. Prajapati, J. P. Shah, and V. K. Dabhi, “Detection and classification of rice plant diseases”, Intell. Decis. Technol., vol. 11, no. 3, pp. 357–373, 2017.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 Y. Purbasari, B. Rahmat, and C. S. Putra PN, “Detection of Rice Plant Diseases using Convolutional Neural Network”, IOP Conference Series: Materials Science and Engineering, vol. 1125, no. 1, p. 012021, 2021.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Purwoko. (2021, Agustus. 31). Sukses Kendalikan OPT Padi, Kehilangan Hasil Padi 2020 Hanya 0,7% [Online]. Available: http://ditlin.tanamanpangan.pertanian.go.id/index.php/iptek/20.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 Anggiratih, S. Siswanti, S. K. Octaviani, and A. Sari, “Klasifikasi Penyakit Tanaman Padi Menggunakan Model Deep Learning Efficientnet B3 dengan Transfer Learning”, Jurnal Ilmiah SINUS, vol. 19, no. 1, p. 75, 2021.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T. R. Dazaky, W. F Al Maki, “Deteksi Penyakit Tanaman Cabai Menggunakan Metode Convolutional Neural Network”, eProceedings of Engineering, vol. 8, no. 2, 2021.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G. Huang, Z. Liu, L. Van Der Maaten, and K. Q. Weinberger, “Densely connected convolutional networks,” Proceedings -30th IEEE Conference on Computer Vision and Pattern Recognition, CVPR 2017, vol. 2017-January, pp. 2261–2269, 2017.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 M. Hassan and A. K. Maji, “Plant Disease Identification Using a Novel Convolutional Neural Network,” IEEE Access, vol. 10, pp. 5390–5401, 2022.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390a9197a_5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Daftar Pustaka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407" name="Google Shape;407;g19390a9197a_5_0"/>
          <p:cNvSpPr txBox="1">
            <a:spLocks noGrp="1"/>
          </p:cNvSpPr>
          <p:nvPr>
            <p:ph idx="1"/>
          </p:nvPr>
        </p:nvSpPr>
        <p:spPr>
          <a:xfrm>
            <a:off x="677324" y="1299875"/>
            <a:ext cx="10764900" cy="4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F.  Masykur,  M.  B. Setyawan, and K. Winangun, “Optimalisasi Epoch Pada Klasifikasi Citra Daun Tanaman Padi Menggunakan Convolutional  Neural  Network  (  CNN  )  MobileNe  t  Epoch  Optimization  on  Rice  Leaf  Image  Classification  Using  Convolutional Neural Network ( CNN ) MobileNet,” no. July, pp. 581–590, 2022.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 Anggiratih, S. Siswanti, S. K. Octaviani, and A. Sari, “Klasifikasi Penyakit Tanaman Padi Menggunakan Model Deep Learning Efficientnet B3 dengan Transfer Learning”, J. Ilm. SINUS, vol. 19, no. 1, pp. 75–83, 2021.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 A. Saputra, S. Wasyianti, A. Supriyatna, and D. F. Saefudin, “Penerapan Algoritma Convolutional Neural Network Dan Arsitektur MobileNet Pada Aplikasi Deteksi Penyakit Daun Padi”, J. SWABUMI, vol. 9, no. 2, 2021.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 N. Whidhiasih and I. Ekawati, “Identifikasi Jenis Penyakit Daun Padi Menggunakan Adaptif Neuro Fuzzy Inferene Berdasarkan Tekstur”, in PROSIDING SEMINAR NASIONAL ENERGI &amp; TEKNOLOGI (SINERGI), 2019, pp. 131–140.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 Agustiani, Y. T. Arifin, A. Junaidi, S. K. Wildah, and A. Mustopa, “Klasifikasi Penyakit Daun Padi menggunakan Random Forest dan Color Histogram”, J. Komputasi, vol. 10, no. 1, pp. 65–74, 2022.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Herwina, Darmatasia, A. K. Ash Shiddiq, T. Dzirkullah, Syahputra, "Deteksi Penyakit pada Tanaman Padi Menggunakan MobileNet Transfer Learning Berbasis Android", Journal of Artificial Intelligence &amp; Data Science, Volume 2, No. 2, 2022.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 Sitompul, H. Okprana, A. Prasetio, "Penyakit Tanaman Padi Melalui Citra Daun Menggunakan DenseNet 201", Journal of Machine Learning and Artificial Intelligence, vol. 1, no. 2, 2022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A. Rizaty. (2022, Oct. 14). Indeks Ketahanan Pangan Indonesia Meningkat pada 2022 [Online]. Available: https://dataindonesia.id/ragam/detail/indeks-ketahanan-pangan-nasional-meningkat-pada-2022.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[Badan Pusat Statistik, "Luas Panen, Produksi, dan Produktivitas Padi Menurut Provinsi 2020-2022", https://www.bps.go.id/indicator/53/1498/1/luas-panen-produksi-dan-produktivitas-padi-menurut-provinsi.html.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13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11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Badan Pusat Statistik, "Impor Beras Menurut Negara Asal Utama, 2000-2021", https://www.bps.go.id/statictable/2014/09/08/1043/impor-beras-menurut-negara-asal-utama-2000-2021.html.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390a9197a_5_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Daftar Pustaka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413" name="Google Shape;413;g19390a9197a_5_8"/>
          <p:cNvSpPr txBox="1">
            <a:spLocks noGrp="1"/>
          </p:cNvSpPr>
          <p:nvPr>
            <p:ph idx="1"/>
          </p:nvPr>
        </p:nvSpPr>
        <p:spPr>
          <a:xfrm>
            <a:off x="677324" y="1299875"/>
            <a:ext cx="10764900" cy="47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Pusat Data dan Sistem Informasi Pertanian Sekretariat Jendral, "Buletin Konsumsi Pangan Tahun 2021", Buletin Konsumsi Pangan, Vol 12 No 1, 2021.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JONATHANPEREIRA, 2019, "Rice Disease", Kaggle Dataset.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SABBIR AHMED, 2020, "paddy-leaf-disease-UCI", Kaggle Dataset.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Corteva Agriscience, (2022, September. 20) "Global Food Security", Economist Impact, https://impact.economist.com/sustainability/project/food-security-index/download-the-index.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Orsenigo, C. Moroni, dan P. Monticone, "Dataset Analysis and CNN Models Optimization for Plant Disease Classification".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R. Rahman , P. S. Arko, M. E. Ali, M. A. Iqbal Khan, S. H. Apon, F. Nowrin, A. Wasif, "Identification and recognition of rice diseases and pests using convolutional neural networks", Biosystem Engineering, Vol 194, pp 112-120, 2020.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27660" algn="just" rtl="0">
              <a:spcBef>
                <a:spcPts val="0"/>
              </a:spcBef>
              <a:spcAft>
                <a:spcPts val="0"/>
              </a:spcAft>
              <a:buSzPts val="1200"/>
              <a:buAutoNum type="arabicPeriod" startAt="21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Kalai Priya, S. Dhanabal, "Analyses of Nine Different Types of Diseases in Paddy with Hybrid Algorithms using Deep Learning", International Journal of Engineering Research &amp; Technology (IJERT), Vol. 8, No. 08, 2020.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5464BE"/>
                </a:solidFill>
              </a:rPr>
              <a:t>Latar Belakang Kelompok</a:t>
            </a:r>
            <a:endParaRPr>
              <a:solidFill>
                <a:srgbClr val="5464BE"/>
              </a:solidFill>
            </a:endParaRPr>
          </a:p>
        </p:txBody>
      </p:sp>
      <p:pic>
        <p:nvPicPr>
          <p:cNvPr id="100" name="Google Shape;100;p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2020048"/>
            <a:ext cx="3881437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4737423" y="2299375"/>
            <a:ext cx="4913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</a:rPr>
              <a:t>RusselbinMitchel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4737423" y="3041583"/>
            <a:ext cx="49134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</a:rPr>
              <a:t>Terdiri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dari</a:t>
            </a:r>
            <a:r>
              <a:rPr lang="en-US" sz="1900" dirty="0">
                <a:solidFill>
                  <a:schemeClr val="dk1"/>
                </a:solidFill>
              </a:rPr>
              <a:t> 5 </a:t>
            </a:r>
            <a:r>
              <a:rPr lang="en-US" sz="1900" dirty="0" err="1">
                <a:solidFill>
                  <a:schemeClr val="dk1"/>
                </a:solidFill>
              </a:rPr>
              <a:t>mahasiswa</a:t>
            </a:r>
            <a:r>
              <a:rPr lang="en-US" sz="1900" dirty="0">
                <a:solidFill>
                  <a:schemeClr val="dk1"/>
                </a:solidFill>
              </a:rPr>
              <a:t> Magister ITB </a:t>
            </a:r>
            <a:r>
              <a:rPr lang="en-US" sz="1900" dirty="0" err="1">
                <a:solidFill>
                  <a:schemeClr val="dk1"/>
                </a:solidFill>
              </a:rPr>
              <a:t>dengan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jurusan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Informatika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opsi</a:t>
            </a:r>
            <a:r>
              <a:rPr lang="en-US" sz="1900" dirty="0">
                <a:solidFill>
                  <a:schemeClr val="dk1"/>
                </a:solidFill>
              </a:rPr>
              <a:t> Data Science &amp; Artificial Intelligence.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</a:rPr>
              <a:t>Kami </a:t>
            </a:r>
            <a:r>
              <a:rPr lang="en-US" sz="1900" dirty="0" err="1">
                <a:solidFill>
                  <a:schemeClr val="dk1"/>
                </a:solidFill>
              </a:rPr>
              <a:t>mengambil</a:t>
            </a:r>
            <a:r>
              <a:rPr lang="en-US" sz="1900" dirty="0">
                <a:solidFill>
                  <a:schemeClr val="dk1"/>
                </a:solidFill>
              </a:rPr>
              <a:t> case </a:t>
            </a:r>
            <a:r>
              <a:rPr lang="en-US" sz="1900" dirty="0" err="1">
                <a:solidFill>
                  <a:schemeClr val="dk1"/>
                </a:solidFill>
              </a:rPr>
              <a:t>Budaya</a:t>
            </a:r>
            <a:r>
              <a:rPr lang="en-US" sz="1900" dirty="0">
                <a:solidFill>
                  <a:schemeClr val="dk1"/>
                </a:solidFill>
              </a:rPr>
              <a:t> digital </a:t>
            </a:r>
            <a:r>
              <a:rPr lang="en-US" sz="1900" dirty="0" err="1">
                <a:solidFill>
                  <a:schemeClr val="dk1"/>
                </a:solidFill>
              </a:rPr>
              <a:t>dengan</a:t>
            </a:r>
            <a:r>
              <a:rPr lang="en-US" sz="1900" dirty="0">
                <a:solidFill>
                  <a:schemeClr val="dk1"/>
                </a:solidFill>
              </a:rPr>
              <a:t> image classification </a:t>
            </a:r>
            <a:r>
              <a:rPr lang="en-US" sz="1900" dirty="0" err="1">
                <a:solidFill>
                  <a:schemeClr val="dk1"/>
                </a:solidFill>
              </a:rPr>
              <a:t>penyakit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padi</a:t>
            </a:r>
            <a:r>
              <a:rPr lang="en-US" sz="1900" dirty="0">
                <a:solidFill>
                  <a:schemeClr val="dk1"/>
                </a:solidFill>
              </a:rPr>
              <a:t>  </a:t>
            </a:r>
            <a:r>
              <a:rPr lang="en-US" sz="1900" dirty="0" err="1">
                <a:solidFill>
                  <a:schemeClr val="dk1"/>
                </a:solidFill>
              </a:rPr>
              <a:t>sebagai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upaya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peningkatan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produksi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beras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nasional</a:t>
            </a:r>
            <a:r>
              <a:rPr lang="en-US" sz="1900" dirty="0">
                <a:solidFill>
                  <a:schemeClr val="dk1"/>
                </a:solidFill>
              </a:rPr>
              <a:t>.</a:t>
            </a: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390a79657_0_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464BE"/>
                </a:solidFill>
              </a:rPr>
              <a:t>Profil Singkat Tim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108" name="Google Shape;108;g19390a79657_0_3"/>
          <p:cNvSpPr txBox="1"/>
          <p:nvPr/>
        </p:nvSpPr>
        <p:spPr>
          <a:xfrm>
            <a:off x="3290400" y="1931200"/>
            <a:ext cx="4640817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Nama	: Made </a:t>
            </a:r>
            <a:r>
              <a:rPr lang="en-US" sz="2000" dirty="0" err="1">
                <a:solidFill>
                  <a:srgbClr val="434343"/>
                </a:solidFill>
              </a:rPr>
              <a:t>Arbi</a:t>
            </a:r>
            <a:r>
              <a:rPr lang="en-US" sz="2000" dirty="0">
                <a:solidFill>
                  <a:srgbClr val="434343"/>
                </a:solidFill>
              </a:rPr>
              <a:t> Parameswara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TTL	: Bali, 21 Mei 1999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Email	: aprmswra@gmail.com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No. HP	: 081246014256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Alamat	: Jl. Dr. Otten 15, Bandung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34343"/>
                </a:solidFill>
              </a:rPr>
              <a:t>SosMed</a:t>
            </a:r>
            <a:r>
              <a:rPr lang="en-US" sz="2000" dirty="0">
                <a:solidFill>
                  <a:srgbClr val="434343"/>
                </a:solidFill>
              </a:rPr>
              <a:t>: </a:t>
            </a:r>
            <a:r>
              <a:rPr lang="en-US" sz="2000" dirty="0" err="1">
                <a:solidFill>
                  <a:srgbClr val="434343"/>
                </a:solidFill>
              </a:rPr>
              <a:t>parameswaraarbi</a:t>
            </a:r>
            <a:r>
              <a:rPr lang="en-US" sz="2000" dirty="0">
                <a:solidFill>
                  <a:srgbClr val="434343"/>
                </a:solidFill>
              </a:rPr>
              <a:t> (Instagram)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Status	: </a:t>
            </a:r>
            <a:r>
              <a:rPr lang="en-US" sz="2000" dirty="0" err="1">
                <a:solidFill>
                  <a:srgbClr val="434343"/>
                </a:solidFill>
              </a:rPr>
              <a:t>Ketua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09" name="Google Shape;109;g19390a7965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667275"/>
            <a:ext cx="2210774" cy="2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390a9197a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464BE"/>
                </a:solidFill>
              </a:rPr>
              <a:t>Profil Singkat Tim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115" name="Google Shape;115;g19390a9197a_2_0"/>
          <p:cNvSpPr txBox="1"/>
          <p:nvPr/>
        </p:nvSpPr>
        <p:spPr>
          <a:xfrm>
            <a:off x="3290400" y="1441900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Nama	: Muhammad Fahmy </a:t>
            </a:r>
            <a:r>
              <a:rPr lang="en-US" sz="2000" dirty="0" err="1">
                <a:solidFill>
                  <a:srgbClr val="434343"/>
                </a:solidFill>
              </a:rPr>
              <a:t>Nadhif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TTL	: Kediri, 4 April 1996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Email	: fahmynadhif@gmail.com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No. HP	: 081358153022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Alamat	: Jl. </a:t>
            </a:r>
            <a:r>
              <a:rPr lang="en-US" sz="2000" dirty="0" err="1">
                <a:solidFill>
                  <a:srgbClr val="434343"/>
                </a:solidFill>
              </a:rPr>
              <a:t>Cisitu</a:t>
            </a:r>
            <a:r>
              <a:rPr lang="en-US" sz="2000" dirty="0">
                <a:solidFill>
                  <a:srgbClr val="434343"/>
                </a:solidFill>
              </a:rPr>
              <a:t> Lama no. 1/160B, Bandung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34343"/>
                </a:solidFill>
              </a:rPr>
              <a:t>SosMed</a:t>
            </a:r>
            <a:r>
              <a:rPr lang="en-US" sz="2000" dirty="0">
                <a:solidFill>
                  <a:srgbClr val="434343"/>
                </a:solidFill>
              </a:rPr>
              <a:t>: </a:t>
            </a:r>
            <a:r>
              <a:rPr lang="en-US" sz="2000" dirty="0" err="1">
                <a:solidFill>
                  <a:srgbClr val="434343"/>
                </a:solidFill>
              </a:rPr>
              <a:t>fahmynadhif</a:t>
            </a:r>
            <a:r>
              <a:rPr lang="en-US" sz="2000" dirty="0">
                <a:solidFill>
                  <a:srgbClr val="434343"/>
                </a:solidFill>
              </a:rPr>
              <a:t> (Instagram)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Status	: </a:t>
            </a:r>
            <a:r>
              <a:rPr lang="en-US" sz="2000" dirty="0" err="1">
                <a:solidFill>
                  <a:srgbClr val="434343"/>
                </a:solidFill>
              </a:rPr>
              <a:t>Anggota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16" name="Google Shape;116;g19390a9197a_2_0"/>
          <p:cNvPicPr preferRelativeResize="0"/>
          <p:nvPr/>
        </p:nvPicPr>
        <p:blipFill rotWithShape="1">
          <a:blip r:embed="rId3">
            <a:alphaModFix/>
          </a:blip>
          <a:srcRect b="30541"/>
          <a:stretch/>
        </p:blipFill>
        <p:spPr>
          <a:xfrm>
            <a:off x="677325" y="1514475"/>
            <a:ext cx="210312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9390a9197a_2_0"/>
          <p:cNvSpPr txBox="1"/>
          <p:nvPr/>
        </p:nvSpPr>
        <p:spPr>
          <a:xfrm>
            <a:off x="3290400" y="4195450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Nama	: Farrel Satya Putra </a:t>
            </a:r>
            <a:r>
              <a:rPr lang="en-US" sz="2000" dirty="0" err="1">
                <a:solidFill>
                  <a:srgbClr val="434343"/>
                </a:solidFill>
              </a:rPr>
              <a:t>Mahendra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TTL	: </a:t>
            </a:r>
            <a:r>
              <a:rPr lang="en-US" sz="2000" dirty="0" err="1">
                <a:solidFill>
                  <a:srgbClr val="434343"/>
                </a:solidFill>
              </a:rPr>
              <a:t>Batam</a:t>
            </a:r>
            <a:r>
              <a:rPr lang="en-US" sz="2000" dirty="0">
                <a:solidFill>
                  <a:srgbClr val="434343"/>
                </a:solidFill>
              </a:rPr>
              <a:t>, 12 </a:t>
            </a:r>
            <a:r>
              <a:rPr lang="en-US" sz="2000" dirty="0" err="1">
                <a:solidFill>
                  <a:srgbClr val="434343"/>
                </a:solidFill>
              </a:rPr>
              <a:t>Januari</a:t>
            </a:r>
            <a:r>
              <a:rPr lang="en-US" sz="2000" dirty="0">
                <a:solidFill>
                  <a:srgbClr val="434343"/>
                </a:solidFill>
              </a:rPr>
              <a:t> 2000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Email	: m.farrelsatyaputra@gmail.com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No. HP	: 08117043004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Alamat	: Jl. Ir. H. </a:t>
            </a:r>
            <a:r>
              <a:rPr lang="en-US" sz="2000" dirty="0" err="1">
                <a:solidFill>
                  <a:srgbClr val="434343"/>
                </a:solidFill>
              </a:rPr>
              <a:t>Djuanda</a:t>
            </a:r>
            <a:r>
              <a:rPr lang="en-US" sz="2000" dirty="0">
                <a:solidFill>
                  <a:srgbClr val="434343"/>
                </a:solidFill>
              </a:rPr>
              <a:t> no. 128B, Bandung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34343"/>
                </a:solidFill>
              </a:rPr>
              <a:t>Sosmed</a:t>
            </a:r>
            <a:r>
              <a:rPr lang="en-US" sz="2000" dirty="0">
                <a:solidFill>
                  <a:srgbClr val="434343"/>
                </a:solidFill>
              </a:rPr>
              <a:t>: </a:t>
            </a:r>
            <a:r>
              <a:rPr lang="en-US" sz="2000" dirty="0" err="1">
                <a:solidFill>
                  <a:srgbClr val="434343"/>
                </a:solidFill>
              </a:rPr>
              <a:t>farrelium</a:t>
            </a:r>
            <a:r>
              <a:rPr lang="en-US" sz="2000" dirty="0">
                <a:solidFill>
                  <a:srgbClr val="434343"/>
                </a:solidFill>
              </a:rPr>
              <a:t> (Instagram)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Status	: </a:t>
            </a:r>
            <a:r>
              <a:rPr lang="en-US" sz="2000" dirty="0" err="1">
                <a:solidFill>
                  <a:srgbClr val="434343"/>
                </a:solidFill>
              </a:rPr>
              <a:t>Anggota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18" name="Google Shape;118;g19390a9197a_2_0"/>
          <p:cNvPicPr preferRelativeResize="0"/>
          <p:nvPr/>
        </p:nvPicPr>
        <p:blipFill rotWithShape="1">
          <a:blip r:embed="rId4">
            <a:alphaModFix/>
          </a:blip>
          <a:srcRect t="5441" b="20920"/>
          <a:stretch/>
        </p:blipFill>
        <p:spPr>
          <a:xfrm>
            <a:off x="677325" y="4268025"/>
            <a:ext cx="2103120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390a9197a_2_12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8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464BE"/>
                </a:solidFill>
              </a:rPr>
              <a:t>Profil Singkat Tim</a:t>
            </a:r>
            <a:endParaRPr>
              <a:solidFill>
                <a:srgbClr val="5464BE"/>
              </a:solidFill>
            </a:endParaRPr>
          </a:p>
        </p:txBody>
      </p:sp>
      <p:sp>
        <p:nvSpPr>
          <p:cNvPr id="124" name="Google Shape;124;g19390a9197a_2_12"/>
          <p:cNvSpPr txBox="1"/>
          <p:nvPr/>
        </p:nvSpPr>
        <p:spPr>
          <a:xfrm>
            <a:off x="3268400" y="1445925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Nama	: Adi Wahyu Candra Kusuma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TTL	: Kediri, 2 April 1997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Email	: adiwahyucandrakusuma@gmail.com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No. HP	: 082234788585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Alamat	: Jl. </a:t>
            </a:r>
            <a:r>
              <a:rPr lang="en-US" sz="2000" dirty="0" err="1">
                <a:solidFill>
                  <a:srgbClr val="434343"/>
                </a:solidFill>
              </a:rPr>
              <a:t>Cisitu</a:t>
            </a:r>
            <a:r>
              <a:rPr lang="en-US" sz="2000" dirty="0">
                <a:solidFill>
                  <a:srgbClr val="434343"/>
                </a:solidFill>
              </a:rPr>
              <a:t> Lama no. 1/160B, Bandung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34343"/>
                </a:solidFill>
              </a:rPr>
              <a:t>Sosmed</a:t>
            </a:r>
            <a:r>
              <a:rPr lang="en-US" sz="2000" dirty="0">
                <a:solidFill>
                  <a:srgbClr val="434343"/>
                </a:solidFill>
              </a:rPr>
              <a:t>: </a:t>
            </a:r>
            <a:r>
              <a:rPr lang="en-US" sz="2000" dirty="0" err="1">
                <a:solidFill>
                  <a:srgbClr val="434343"/>
                </a:solidFill>
              </a:rPr>
              <a:t>wahyu.candra</a:t>
            </a:r>
            <a:r>
              <a:rPr lang="en-US" sz="2000" dirty="0">
                <a:solidFill>
                  <a:srgbClr val="434343"/>
                </a:solidFill>
              </a:rPr>
              <a:t> (Instagram)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Status	: </a:t>
            </a:r>
            <a:r>
              <a:rPr lang="en-US" sz="2000" dirty="0" err="1">
                <a:solidFill>
                  <a:srgbClr val="434343"/>
                </a:solidFill>
              </a:rPr>
              <a:t>Anggota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25" name="Google Shape;125;g19390a9197a_2_12"/>
          <p:cNvPicPr preferRelativeResize="0"/>
          <p:nvPr/>
        </p:nvPicPr>
        <p:blipFill rotWithShape="1">
          <a:blip r:embed="rId3">
            <a:alphaModFix/>
          </a:blip>
          <a:srcRect t="10421" b="22433"/>
          <a:stretch/>
        </p:blipFill>
        <p:spPr>
          <a:xfrm>
            <a:off x="677325" y="1518500"/>
            <a:ext cx="210312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9390a9197a_2_12"/>
          <p:cNvPicPr preferRelativeResize="0"/>
          <p:nvPr/>
        </p:nvPicPr>
        <p:blipFill rotWithShape="1">
          <a:blip r:embed="rId4">
            <a:alphaModFix/>
          </a:blip>
          <a:srcRect l="7229" r="6400" b="21783"/>
          <a:stretch/>
        </p:blipFill>
        <p:spPr>
          <a:xfrm>
            <a:off x="677325" y="4235848"/>
            <a:ext cx="210312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9390a9197a_2_12"/>
          <p:cNvSpPr txBox="1"/>
          <p:nvPr/>
        </p:nvSpPr>
        <p:spPr>
          <a:xfrm>
            <a:off x="3290400" y="4163263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Nama	: Fahmi Sajid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TTL	: Pontianak, 7 September 1998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Email	: fahmisajid8@gmail.com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No. HP	: 081254380216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Alamat	: Jl. </a:t>
            </a:r>
            <a:r>
              <a:rPr lang="en-US" sz="2000" dirty="0" err="1">
                <a:solidFill>
                  <a:srgbClr val="434343"/>
                </a:solidFill>
              </a:rPr>
              <a:t>Tubagus</a:t>
            </a:r>
            <a:r>
              <a:rPr lang="en-US" sz="2000" dirty="0">
                <a:solidFill>
                  <a:srgbClr val="434343"/>
                </a:solidFill>
              </a:rPr>
              <a:t> Ismail VI No.15, Bandung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34343"/>
                </a:solidFill>
              </a:rPr>
              <a:t>Sosmed</a:t>
            </a:r>
            <a:r>
              <a:rPr lang="en-US" sz="2000" dirty="0">
                <a:solidFill>
                  <a:srgbClr val="434343"/>
                </a:solidFill>
              </a:rPr>
              <a:t>: </a:t>
            </a:r>
            <a:r>
              <a:rPr lang="en-US" sz="2000" dirty="0" err="1">
                <a:solidFill>
                  <a:srgbClr val="434343"/>
                </a:solidFill>
              </a:rPr>
              <a:t>fahmisajid</a:t>
            </a:r>
            <a:r>
              <a:rPr lang="en-US" sz="2000" dirty="0">
                <a:solidFill>
                  <a:srgbClr val="434343"/>
                </a:solidFill>
              </a:rPr>
              <a:t> (Instagram)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Status	: </a:t>
            </a:r>
            <a:r>
              <a:rPr lang="en-US" sz="2000" dirty="0" err="1">
                <a:solidFill>
                  <a:srgbClr val="434343"/>
                </a:solidFill>
              </a:rPr>
              <a:t>Anggota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US">
                <a:solidFill>
                  <a:srgbClr val="002060"/>
                </a:solidFill>
              </a:rPr>
              <a:t>Bagian II – Laporan Hasil Pekerjaan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3848</Words>
  <Application>Microsoft Office PowerPoint</Application>
  <PresentationFormat>Widescreen</PresentationFormat>
  <Paragraphs>278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Times New Roman</vt:lpstr>
      <vt:lpstr>Wingdings 3</vt:lpstr>
      <vt:lpstr>Open Sans</vt:lpstr>
      <vt:lpstr>Arial</vt:lpstr>
      <vt:lpstr>Trebuchet MS</vt:lpstr>
      <vt:lpstr>Calibri</vt:lpstr>
      <vt:lpstr>Noto Sans Symbols</vt:lpstr>
      <vt:lpstr>Simple Light</vt:lpstr>
      <vt:lpstr>Facet</vt:lpstr>
      <vt:lpstr>PowerPoint Presentation</vt:lpstr>
      <vt:lpstr>PowerPoint Presentation</vt:lpstr>
      <vt:lpstr>PowerPoint Presentation</vt:lpstr>
      <vt:lpstr>Bagian I – Informasi Kelompok</vt:lpstr>
      <vt:lpstr>Latar Belakang Kelompok</vt:lpstr>
      <vt:lpstr>Profil Singkat Tim</vt:lpstr>
      <vt:lpstr>Profil Singkat Tim</vt:lpstr>
      <vt:lpstr>Profil Singkat Tim</vt:lpstr>
      <vt:lpstr>Bagian II – Laporan Hasil Pekerjaan</vt:lpstr>
      <vt:lpstr>Pendahuluan</vt:lpstr>
      <vt:lpstr>Latar Belakang</vt:lpstr>
      <vt:lpstr>Latar Belakang</vt:lpstr>
      <vt:lpstr>Latar Belakang</vt:lpstr>
      <vt:lpstr>Latar Belakang</vt:lpstr>
      <vt:lpstr>Analisa Kebutuhan Data</vt:lpstr>
      <vt:lpstr>Analisa Kebutuhan Data - Global Food Score Index (GFSI) </vt:lpstr>
      <vt:lpstr>Analisa Kebutuhan Data - Luas Lahan Panen Padi  </vt:lpstr>
      <vt:lpstr>Analisa Kebutuhan Data - Produksi Beras   </vt:lpstr>
      <vt:lpstr>Analisa Kebutuhan Data - Import Beras    </vt:lpstr>
      <vt:lpstr>Analisa Kebutuhan Data - Tingkat Konsumsi/Kapita/Tahun    </vt:lpstr>
      <vt:lpstr>Analisa Kebutuhan Data - Image Dataset dari Penyakit Tanaman Padi     </vt:lpstr>
      <vt:lpstr>Analisa Kebutuhan Data - Image Dataset dari Penyakit Tanaman Padi     </vt:lpstr>
      <vt:lpstr>Alur Penelitian - Case Understanding  GFSI &amp; GFSI Indonesia </vt:lpstr>
      <vt:lpstr>Alur Penelitian - Case Understanding  GFSI &amp; GFSI Indonesia </vt:lpstr>
      <vt:lpstr>Alur Penelitian - Case Understanding  GFSI &amp; GFSI Indonesia </vt:lpstr>
      <vt:lpstr>Alur Penelitian - Case Understanding  Korelasi Faktor-Faktor Pangan terhadap GFSI  </vt:lpstr>
      <vt:lpstr>Alur Penelitian - Case Understanding  Visualisasi Hubungan faktor-faktor Pangan Terhadap GFSI    </vt:lpstr>
      <vt:lpstr>Alur Penelitian - Case Understanding  Visualisasi Hubungan faktor-faktor Pangan Terhadap GFSI    </vt:lpstr>
      <vt:lpstr>Alur Penelitian - Case Understanding  Visualisasi Hubungan faktor-faktor Pangan Terhadap GFSI    </vt:lpstr>
      <vt:lpstr>Alur Penelitian - Case Understanding  Visualisasi Hubungan faktor-faktor Pangan Terhadap GFSI    </vt:lpstr>
      <vt:lpstr>Alur Penelitian - Case Understanding  Visualisasi Hubungan faktor-faktor Pangan Terhadap GFSI    </vt:lpstr>
      <vt:lpstr>Alur Penelitian - Data Preparation  Dataset   </vt:lpstr>
      <vt:lpstr>Alur Penelitian - Model Training Arsitektur Model   </vt:lpstr>
      <vt:lpstr>Alur Penelitian - Model Penelitian Model Training   </vt:lpstr>
      <vt:lpstr>Alur Penelitian - Model Testing Classification Report   </vt:lpstr>
      <vt:lpstr>Alur Penelitian - Model Testing Image Testing   </vt:lpstr>
      <vt:lpstr>Alur Penelitian - Web Deployment   </vt:lpstr>
      <vt:lpstr>Alur Penelitian - Web Deployment   </vt:lpstr>
      <vt:lpstr>Alur Penelitian - Web Deployment   </vt:lpstr>
      <vt:lpstr>Kesimpulan &amp; Saran </vt:lpstr>
      <vt:lpstr>Daftar Pustaka</vt:lpstr>
      <vt:lpstr>Daftar Pustaka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Fahmi Sajid</dc:creator>
  <cp:lastModifiedBy>Farrel Satya</cp:lastModifiedBy>
  <cp:revision>2</cp:revision>
  <dcterms:created xsi:type="dcterms:W3CDTF">2022-11-19T12:54:52Z</dcterms:created>
  <dcterms:modified xsi:type="dcterms:W3CDTF">2022-11-21T01:05:11Z</dcterms:modified>
</cp:coreProperties>
</file>